
<file path=[Content_Types].xml><?xml version="1.0" encoding="utf-8"?>
<Types xmlns="http://schemas.openxmlformats.org/package/2006/content-types">
  <Default Extension="png" ContentType="image/png"/>
  <Default Extension="noverts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1"/>
  </p:notesMasterIdLst>
  <p:handoutMasterIdLst>
    <p:handoutMasterId r:id="rId32"/>
  </p:handoutMasterIdLst>
  <p:sldIdLst>
    <p:sldId id="478" r:id="rId2"/>
    <p:sldId id="674" r:id="rId3"/>
    <p:sldId id="691" r:id="rId4"/>
    <p:sldId id="679" r:id="rId5"/>
    <p:sldId id="590" r:id="rId6"/>
    <p:sldId id="692" r:id="rId7"/>
    <p:sldId id="690" r:id="rId8"/>
    <p:sldId id="686" r:id="rId9"/>
    <p:sldId id="610" r:id="rId10"/>
    <p:sldId id="557" r:id="rId11"/>
    <p:sldId id="689" r:id="rId12"/>
    <p:sldId id="680" r:id="rId13"/>
    <p:sldId id="688" r:id="rId14"/>
    <p:sldId id="592" r:id="rId15"/>
    <p:sldId id="671" r:id="rId16"/>
    <p:sldId id="601" r:id="rId17"/>
    <p:sldId id="681" r:id="rId18"/>
    <p:sldId id="685" r:id="rId19"/>
    <p:sldId id="683" r:id="rId20"/>
    <p:sldId id="605" r:id="rId21"/>
    <p:sldId id="675" r:id="rId22"/>
    <p:sldId id="567" r:id="rId23"/>
    <p:sldId id="568" r:id="rId24"/>
    <p:sldId id="599" r:id="rId25"/>
    <p:sldId id="604" r:id="rId26"/>
    <p:sldId id="614" r:id="rId27"/>
    <p:sldId id="600" r:id="rId28"/>
    <p:sldId id="684" r:id="rId29"/>
    <p:sldId id="60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103F53"/>
    <a:srgbClr val="589AC7"/>
    <a:srgbClr val="134862"/>
    <a:srgbClr val="FF0000"/>
    <a:srgbClr val="0066FF"/>
    <a:srgbClr val="000099"/>
    <a:srgbClr val="FFFFCC"/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6340" autoAdjust="0"/>
  </p:normalViewPr>
  <p:slideViewPr>
    <p:cSldViewPr>
      <p:cViewPr varScale="1">
        <p:scale>
          <a:sx n="77" d="100"/>
          <a:sy n="77" d="100"/>
        </p:scale>
        <p:origin x="10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trinc-my.sharepoint.com/personal/brad_realtimeresearch_com/Documents/Documents/2015/RIS/RIS_PI_2015_STHD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rtrinc-my.sharepoint.com/personal/brad_realtimeresearch_com/Documents/Documents/2015/RIS/RIS_PI_2015_STHD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rtrinc-my.sharepoint.com/personal/brad_realtimeresearch_com/Documents/Documents/2015/RIS/RIS_PI_2015_STHD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050">
                <a:solidFill>
                  <a:schemeClr val="accent3"/>
                </a:solidFill>
              </a:rPr>
              <a:t>Steelhead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all" spc="120" normalizeH="0" baseline="0">
              <a:solidFill>
                <a:schemeClr val="accent3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Sheet3!$M$1</c:f>
              <c:strCache>
                <c:ptCount val="1"/>
                <c:pt idx="0">
                  <c:v>Cumulative Tagging Effort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BCC2A"/>
              </a:solidFill>
              <a:ln w="127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Sheet3!$A$2:$A$62</c:f>
              <c:numCache>
                <c:formatCode>m/d/yyyy</c:formatCode>
                <c:ptCount val="61"/>
                <c:pt idx="0">
                  <c:v>42106</c:v>
                </c:pt>
                <c:pt idx="1">
                  <c:v>42107</c:v>
                </c:pt>
                <c:pt idx="2">
                  <c:v>42108</c:v>
                </c:pt>
                <c:pt idx="3">
                  <c:v>42109</c:v>
                </c:pt>
                <c:pt idx="4">
                  <c:v>42110</c:v>
                </c:pt>
                <c:pt idx="5">
                  <c:v>42111</c:v>
                </c:pt>
                <c:pt idx="6">
                  <c:v>42112</c:v>
                </c:pt>
                <c:pt idx="7">
                  <c:v>42113</c:v>
                </c:pt>
                <c:pt idx="8">
                  <c:v>42114</c:v>
                </c:pt>
                <c:pt idx="9">
                  <c:v>42115</c:v>
                </c:pt>
                <c:pt idx="10">
                  <c:v>42116</c:v>
                </c:pt>
                <c:pt idx="11">
                  <c:v>42117</c:v>
                </c:pt>
                <c:pt idx="12">
                  <c:v>42118</c:v>
                </c:pt>
                <c:pt idx="13">
                  <c:v>42119</c:v>
                </c:pt>
                <c:pt idx="14">
                  <c:v>42120</c:v>
                </c:pt>
                <c:pt idx="15">
                  <c:v>42121</c:v>
                </c:pt>
                <c:pt idx="16">
                  <c:v>42122</c:v>
                </c:pt>
                <c:pt idx="17">
                  <c:v>42123</c:v>
                </c:pt>
                <c:pt idx="18">
                  <c:v>42124</c:v>
                </c:pt>
                <c:pt idx="19">
                  <c:v>42125</c:v>
                </c:pt>
                <c:pt idx="20">
                  <c:v>42126</c:v>
                </c:pt>
                <c:pt idx="21">
                  <c:v>42127</c:v>
                </c:pt>
                <c:pt idx="22">
                  <c:v>42128</c:v>
                </c:pt>
                <c:pt idx="23">
                  <c:v>42129</c:v>
                </c:pt>
                <c:pt idx="24">
                  <c:v>42130</c:v>
                </c:pt>
                <c:pt idx="25">
                  <c:v>42131</c:v>
                </c:pt>
                <c:pt idx="26">
                  <c:v>42132</c:v>
                </c:pt>
                <c:pt idx="27">
                  <c:v>42133</c:v>
                </c:pt>
                <c:pt idx="28">
                  <c:v>42134</c:v>
                </c:pt>
                <c:pt idx="29">
                  <c:v>42135</c:v>
                </c:pt>
                <c:pt idx="30">
                  <c:v>42136</c:v>
                </c:pt>
                <c:pt idx="31">
                  <c:v>42137</c:v>
                </c:pt>
                <c:pt idx="32">
                  <c:v>42138</c:v>
                </c:pt>
                <c:pt idx="33">
                  <c:v>42139</c:v>
                </c:pt>
                <c:pt idx="34">
                  <c:v>42140</c:v>
                </c:pt>
                <c:pt idx="35">
                  <c:v>42141</c:v>
                </c:pt>
                <c:pt idx="36">
                  <c:v>42142</c:v>
                </c:pt>
                <c:pt idx="37">
                  <c:v>42143</c:v>
                </c:pt>
                <c:pt idx="38">
                  <c:v>42144</c:v>
                </c:pt>
                <c:pt idx="39">
                  <c:v>42145</c:v>
                </c:pt>
                <c:pt idx="40">
                  <c:v>42146</c:v>
                </c:pt>
                <c:pt idx="41">
                  <c:v>42147</c:v>
                </c:pt>
                <c:pt idx="42">
                  <c:v>42148</c:v>
                </c:pt>
                <c:pt idx="43">
                  <c:v>42149</c:v>
                </c:pt>
                <c:pt idx="44">
                  <c:v>42150</c:v>
                </c:pt>
                <c:pt idx="45">
                  <c:v>42151</c:v>
                </c:pt>
                <c:pt idx="46">
                  <c:v>42152</c:v>
                </c:pt>
                <c:pt idx="47">
                  <c:v>42153</c:v>
                </c:pt>
                <c:pt idx="48">
                  <c:v>42154</c:v>
                </c:pt>
                <c:pt idx="49">
                  <c:v>42155</c:v>
                </c:pt>
                <c:pt idx="50">
                  <c:v>42156</c:v>
                </c:pt>
                <c:pt idx="51">
                  <c:v>42157</c:v>
                </c:pt>
                <c:pt idx="52">
                  <c:v>42158</c:v>
                </c:pt>
                <c:pt idx="53">
                  <c:v>42159</c:v>
                </c:pt>
                <c:pt idx="54">
                  <c:v>42160</c:v>
                </c:pt>
                <c:pt idx="55">
                  <c:v>42161</c:v>
                </c:pt>
                <c:pt idx="56">
                  <c:v>42162</c:v>
                </c:pt>
                <c:pt idx="57">
                  <c:v>42163</c:v>
                </c:pt>
                <c:pt idx="58">
                  <c:v>42164</c:v>
                </c:pt>
                <c:pt idx="59">
                  <c:v>42165</c:v>
                </c:pt>
                <c:pt idx="60">
                  <c:v>42166</c:v>
                </c:pt>
              </c:numCache>
            </c:numRef>
          </c:xVal>
          <c:yVal>
            <c:numRef>
              <c:f>Sheet3!$M$2:$M$62</c:f>
              <c:numCache>
                <c:formatCode>General</c:formatCode>
                <c:ptCount val="61"/>
                <c:pt idx="0">
                  <c:v>2.8292544914414999E-4</c:v>
                </c:pt>
                <c:pt idx="1">
                  <c:v>8.4877634743245095E-4</c:v>
                </c:pt>
                <c:pt idx="2">
                  <c:v>1.4146272457207501E-3</c:v>
                </c:pt>
                <c:pt idx="3">
                  <c:v>2.2634035931531999E-3</c:v>
                </c:pt>
                <c:pt idx="4">
                  <c:v>3.3951053897298099E-3</c:v>
                </c:pt>
                <c:pt idx="5">
                  <c:v>4.8097326354505599E-3</c:v>
                </c:pt>
                <c:pt idx="6">
                  <c:v>5.9414344320271604E-3</c:v>
                </c:pt>
                <c:pt idx="7">
                  <c:v>8.6292261988965904E-3</c:v>
                </c:pt>
                <c:pt idx="8">
                  <c:v>1.11755552411939E-2</c:v>
                </c:pt>
                <c:pt idx="9">
                  <c:v>1.37218842834913E-2</c:v>
                </c:pt>
                <c:pt idx="10">
                  <c:v>1.5843825152072399E-2</c:v>
                </c:pt>
                <c:pt idx="11">
                  <c:v>1.8107228745225599E-2</c:v>
                </c:pt>
                <c:pt idx="12">
                  <c:v>2.249257320696E-2</c:v>
                </c:pt>
                <c:pt idx="13">
                  <c:v>2.74437685669826E-2</c:v>
                </c:pt>
                <c:pt idx="14">
                  <c:v>3.5931532041307099E-2</c:v>
                </c:pt>
                <c:pt idx="15">
                  <c:v>4.55509973122082E-2</c:v>
                </c:pt>
                <c:pt idx="16">
                  <c:v>6.1111897015136502E-2</c:v>
                </c:pt>
                <c:pt idx="17">
                  <c:v>7.5399632196916103E-2</c:v>
                </c:pt>
                <c:pt idx="18">
                  <c:v>9.3789786391285906E-2</c:v>
                </c:pt>
                <c:pt idx="19">
                  <c:v>0.112179940585656</c:v>
                </c:pt>
                <c:pt idx="20">
                  <c:v>0.122789644928561</c:v>
                </c:pt>
                <c:pt idx="21">
                  <c:v>0.13339934927146699</c:v>
                </c:pt>
                <c:pt idx="22">
                  <c:v>0.14400905361437299</c:v>
                </c:pt>
                <c:pt idx="23">
                  <c:v>0.154618757957278</c:v>
                </c:pt>
                <c:pt idx="24">
                  <c:v>0.16593577592304401</c:v>
                </c:pt>
                <c:pt idx="25">
                  <c:v>0.18008204838025199</c:v>
                </c:pt>
                <c:pt idx="26">
                  <c:v>0.19083321544772999</c:v>
                </c:pt>
                <c:pt idx="27">
                  <c:v>0.201442919790635</c:v>
                </c:pt>
                <c:pt idx="28">
                  <c:v>0.21063799688782001</c:v>
                </c:pt>
                <c:pt idx="29">
                  <c:v>0.22124770123072601</c:v>
                </c:pt>
                <c:pt idx="30">
                  <c:v>0.242467109916537</c:v>
                </c:pt>
                <c:pt idx="31">
                  <c:v>0.26722308671665002</c:v>
                </c:pt>
                <c:pt idx="32">
                  <c:v>0.29551563163106498</c:v>
                </c:pt>
                <c:pt idx="33">
                  <c:v>0.33441788088838598</c:v>
                </c:pt>
                <c:pt idx="34">
                  <c:v>0.38435422266232799</c:v>
                </c:pt>
                <c:pt idx="35">
                  <c:v>0.43146130994483001</c:v>
                </c:pt>
                <c:pt idx="36">
                  <c:v>0.47163672372329901</c:v>
                </c:pt>
                <c:pt idx="37">
                  <c:v>0.49823171594284899</c:v>
                </c:pt>
                <c:pt idx="38">
                  <c:v>0.52454378271325497</c:v>
                </c:pt>
                <c:pt idx="39">
                  <c:v>0.57476304993634197</c:v>
                </c:pt>
                <c:pt idx="40">
                  <c:v>0.62356768991370704</c:v>
                </c:pt>
                <c:pt idx="41">
                  <c:v>0.67095770264535304</c:v>
                </c:pt>
                <c:pt idx="42">
                  <c:v>0.72046965624557902</c:v>
                </c:pt>
                <c:pt idx="43">
                  <c:v>0.75824020370632295</c:v>
                </c:pt>
                <c:pt idx="44">
                  <c:v>0.78243032960814796</c:v>
                </c:pt>
                <c:pt idx="45">
                  <c:v>0.800113170179658</c:v>
                </c:pt>
                <c:pt idx="46">
                  <c:v>0.81949356344603197</c:v>
                </c:pt>
                <c:pt idx="47">
                  <c:v>0.84410807752157302</c:v>
                </c:pt>
                <c:pt idx="48">
                  <c:v>0.87112745791484003</c:v>
                </c:pt>
                <c:pt idx="49">
                  <c:v>0.90437119818927703</c:v>
                </c:pt>
                <c:pt idx="50">
                  <c:v>0.939453953883152</c:v>
                </c:pt>
                <c:pt idx="51">
                  <c:v>0.95430753996322004</c:v>
                </c:pt>
                <c:pt idx="52">
                  <c:v>0.96406846795869305</c:v>
                </c:pt>
                <c:pt idx="53">
                  <c:v>0.97241476870844501</c:v>
                </c:pt>
                <c:pt idx="54">
                  <c:v>0.97906351676333303</c:v>
                </c:pt>
                <c:pt idx="55">
                  <c:v>0.98359032394963897</c:v>
                </c:pt>
                <c:pt idx="56">
                  <c:v>0.98641957844108097</c:v>
                </c:pt>
                <c:pt idx="57">
                  <c:v>0.99080492290281497</c:v>
                </c:pt>
                <c:pt idx="58">
                  <c:v>0.99547319281369295</c:v>
                </c:pt>
                <c:pt idx="59">
                  <c:v>0.99787805913141903</c:v>
                </c:pt>
                <c:pt idx="6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46-4C9F-AC53-F1FD6483D69C}"/>
            </c:ext>
          </c:extLst>
        </c:ser>
        <c:ser>
          <c:idx val="1"/>
          <c:order val="1"/>
          <c:tx>
            <c:strRef>
              <c:f>Sheet3!$N$1</c:f>
              <c:strCache>
                <c:ptCount val="1"/>
                <c:pt idx="0">
                  <c:v>Cumulative Passage Index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Sheet3!$A$2:$A$62</c:f>
              <c:numCache>
                <c:formatCode>m/d/yyyy</c:formatCode>
                <c:ptCount val="61"/>
                <c:pt idx="0">
                  <c:v>42106</c:v>
                </c:pt>
                <c:pt idx="1">
                  <c:v>42107</c:v>
                </c:pt>
                <c:pt idx="2">
                  <c:v>42108</c:v>
                </c:pt>
                <c:pt idx="3">
                  <c:v>42109</c:v>
                </c:pt>
                <c:pt idx="4">
                  <c:v>42110</c:v>
                </c:pt>
                <c:pt idx="5">
                  <c:v>42111</c:v>
                </c:pt>
                <c:pt idx="6">
                  <c:v>42112</c:v>
                </c:pt>
                <c:pt idx="7">
                  <c:v>42113</c:v>
                </c:pt>
                <c:pt idx="8">
                  <c:v>42114</c:v>
                </c:pt>
                <c:pt idx="9">
                  <c:v>42115</c:v>
                </c:pt>
                <c:pt idx="10">
                  <c:v>42116</c:v>
                </c:pt>
                <c:pt idx="11">
                  <c:v>42117</c:v>
                </c:pt>
                <c:pt idx="12">
                  <c:v>42118</c:v>
                </c:pt>
                <c:pt idx="13">
                  <c:v>42119</c:v>
                </c:pt>
                <c:pt idx="14">
                  <c:v>42120</c:v>
                </c:pt>
                <c:pt idx="15">
                  <c:v>42121</c:v>
                </c:pt>
                <c:pt idx="16">
                  <c:v>42122</c:v>
                </c:pt>
                <c:pt idx="17">
                  <c:v>42123</c:v>
                </c:pt>
                <c:pt idx="18">
                  <c:v>42124</c:v>
                </c:pt>
                <c:pt idx="19">
                  <c:v>42125</c:v>
                </c:pt>
                <c:pt idx="20">
                  <c:v>42126</c:v>
                </c:pt>
                <c:pt idx="21">
                  <c:v>42127</c:v>
                </c:pt>
                <c:pt idx="22">
                  <c:v>42128</c:v>
                </c:pt>
                <c:pt idx="23">
                  <c:v>42129</c:v>
                </c:pt>
                <c:pt idx="24">
                  <c:v>42130</c:v>
                </c:pt>
                <c:pt idx="25">
                  <c:v>42131</c:v>
                </c:pt>
                <c:pt idx="26">
                  <c:v>42132</c:v>
                </c:pt>
                <c:pt idx="27">
                  <c:v>42133</c:v>
                </c:pt>
                <c:pt idx="28">
                  <c:v>42134</c:v>
                </c:pt>
                <c:pt idx="29">
                  <c:v>42135</c:v>
                </c:pt>
                <c:pt idx="30">
                  <c:v>42136</c:v>
                </c:pt>
                <c:pt idx="31">
                  <c:v>42137</c:v>
                </c:pt>
                <c:pt idx="32">
                  <c:v>42138</c:v>
                </c:pt>
                <c:pt idx="33">
                  <c:v>42139</c:v>
                </c:pt>
                <c:pt idx="34">
                  <c:v>42140</c:v>
                </c:pt>
                <c:pt idx="35">
                  <c:v>42141</c:v>
                </c:pt>
                <c:pt idx="36">
                  <c:v>42142</c:v>
                </c:pt>
                <c:pt idx="37">
                  <c:v>42143</c:v>
                </c:pt>
                <c:pt idx="38">
                  <c:v>42144</c:v>
                </c:pt>
                <c:pt idx="39">
                  <c:v>42145</c:v>
                </c:pt>
                <c:pt idx="40">
                  <c:v>42146</c:v>
                </c:pt>
                <c:pt idx="41">
                  <c:v>42147</c:v>
                </c:pt>
                <c:pt idx="42">
                  <c:v>42148</c:v>
                </c:pt>
                <c:pt idx="43">
                  <c:v>42149</c:v>
                </c:pt>
                <c:pt idx="44">
                  <c:v>42150</c:v>
                </c:pt>
                <c:pt idx="45">
                  <c:v>42151</c:v>
                </c:pt>
                <c:pt idx="46">
                  <c:v>42152</c:v>
                </c:pt>
                <c:pt idx="47">
                  <c:v>42153</c:v>
                </c:pt>
                <c:pt idx="48">
                  <c:v>42154</c:v>
                </c:pt>
                <c:pt idx="49">
                  <c:v>42155</c:v>
                </c:pt>
                <c:pt idx="50">
                  <c:v>42156</c:v>
                </c:pt>
                <c:pt idx="51">
                  <c:v>42157</c:v>
                </c:pt>
                <c:pt idx="52">
                  <c:v>42158</c:v>
                </c:pt>
                <c:pt idx="53">
                  <c:v>42159</c:v>
                </c:pt>
                <c:pt idx="54">
                  <c:v>42160</c:v>
                </c:pt>
                <c:pt idx="55">
                  <c:v>42161</c:v>
                </c:pt>
                <c:pt idx="56">
                  <c:v>42162</c:v>
                </c:pt>
                <c:pt idx="57">
                  <c:v>42163</c:v>
                </c:pt>
                <c:pt idx="58">
                  <c:v>42164</c:v>
                </c:pt>
                <c:pt idx="59">
                  <c:v>42165</c:v>
                </c:pt>
                <c:pt idx="60">
                  <c:v>42166</c:v>
                </c:pt>
              </c:numCache>
            </c:numRef>
          </c:xVal>
          <c:yVal>
            <c:numRef>
              <c:f>Sheet3!$N$2:$N$62</c:f>
              <c:numCache>
                <c:formatCode>General</c:formatCode>
                <c:ptCount val="61"/>
                <c:pt idx="0">
                  <c:v>2.4429967426710099E-4</c:v>
                </c:pt>
                <c:pt idx="1">
                  <c:v>6.5146579804560296E-4</c:v>
                </c:pt>
                <c:pt idx="2">
                  <c:v>1.0586319218241001E-3</c:v>
                </c:pt>
                <c:pt idx="3">
                  <c:v>1.6286644951140101E-3</c:v>
                </c:pt>
                <c:pt idx="4">
                  <c:v>2.44299674267101E-3</c:v>
                </c:pt>
                <c:pt idx="5">
                  <c:v>3.5016286644951101E-3</c:v>
                </c:pt>
                <c:pt idx="6">
                  <c:v>4.3159609120521202E-3</c:v>
                </c:pt>
                <c:pt idx="7">
                  <c:v>6.2703583061889199E-3</c:v>
                </c:pt>
                <c:pt idx="8">
                  <c:v>8.0618892508143303E-3</c:v>
                </c:pt>
                <c:pt idx="9">
                  <c:v>9.77198697068404E-3</c:v>
                </c:pt>
                <c:pt idx="10">
                  <c:v>1.1237785016286601E-2</c:v>
                </c:pt>
                <c:pt idx="11">
                  <c:v>1.2947882736156401E-2</c:v>
                </c:pt>
                <c:pt idx="12">
                  <c:v>1.5879478827361598E-2</c:v>
                </c:pt>
                <c:pt idx="13">
                  <c:v>1.9299674267101E-2</c:v>
                </c:pt>
                <c:pt idx="14">
                  <c:v>2.5000000000000001E-2</c:v>
                </c:pt>
                <c:pt idx="15">
                  <c:v>3.11889250814332E-2</c:v>
                </c:pt>
                <c:pt idx="16">
                  <c:v>4.5765472312703601E-2</c:v>
                </c:pt>
                <c:pt idx="17">
                  <c:v>7.0765472312703595E-2</c:v>
                </c:pt>
                <c:pt idx="18">
                  <c:v>8.36319218241042E-2</c:v>
                </c:pt>
                <c:pt idx="19">
                  <c:v>0.101954397394137</c:v>
                </c:pt>
                <c:pt idx="20">
                  <c:v>0.121335504885993</c:v>
                </c:pt>
                <c:pt idx="21">
                  <c:v>0.13990228013029299</c:v>
                </c:pt>
                <c:pt idx="22">
                  <c:v>0.152035830618893</c:v>
                </c:pt>
                <c:pt idx="23">
                  <c:v>0.16864820846905501</c:v>
                </c:pt>
                <c:pt idx="24">
                  <c:v>0.18599348534202001</c:v>
                </c:pt>
                <c:pt idx="25">
                  <c:v>0.20529315960912101</c:v>
                </c:pt>
                <c:pt idx="26">
                  <c:v>0.22491856677524399</c:v>
                </c:pt>
                <c:pt idx="27">
                  <c:v>0.24649837133550501</c:v>
                </c:pt>
                <c:pt idx="28">
                  <c:v>0.27304560260586302</c:v>
                </c:pt>
                <c:pt idx="29">
                  <c:v>0.30749185667752399</c:v>
                </c:pt>
                <c:pt idx="30">
                  <c:v>0.34438110749185702</c:v>
                </c:pt>
                <c:pt idx="31">
                  <c:v>0.38037459283387598</c:v>
                </c:pt>
                <c:pt idx="32">
                  <c:v>0.42027687296416899</c:v>
                </c:pt>
                <c:pt idx="33">
                  <c:v>0.44845276872964202</c:v>
                </c:pt>
                <c:pt idx="34">
                  <c:v>0.48281758957654702</c:v>
                </c:pt>
                <c:pt idx="35">
                  <c:v>0.51628664495113996</c:v>
                </c:pt>
                <c:pt idx="36">
                  <c:v>0.54438110749185697</c:v>
                </c:pt>
                <c:pt idx="37">
                  <c:v>0.56449511400651498</c:v>
                </c:pt>
                <c:pt idx="38">
                  <c:v>0.58680781758957701</c:v>
                </c:pt>
                <c:pt idx="39">
                  <c:v>0.63591205211726398</c:v>
                </c:pt>
                <c:pt idx="40">
                  <c:v>0.70008143322475602</c:v>
                </c:pt>
                <c:pt idx="41">
                  <c:v>0.75008143322475596</c:v>
                </c:pt>
                <c:pt idx="42">
                  <c:v>0.78876221498371302</c:v>
                </c:pt>
                <c:pt idx="43">
                  <c:v>0.81921824104234497</c:v>
                </c:pt>
                <c:pt idx="44">
                  <c:v>0.83770358306188897</c:v>
                </c:pt>
                <c:pt idx="45">
                  <c:v>0.85040716612377898</c:v>
                </c:pt>
                <c:pt idx="46">
                  <c:v>0.86465798045602604</c:v>
                </c:pt>
                <c:pt idx="47">
                  <c:v>0.88346905537459297</c:v>
                </c:pt>
                <c:pt idx="48">
                  <c:v>0.90293159609120499</c:v>
                </c:pt>
                <c:pt idx="49">
                  <c:v>0.92483713355048902</c:v>
                </c:pt>
                <c:pt idx="50">
                  <c:v>0.95431596091205195</c:v>
                </c:pt>
                <c:pt idx="51">
                  <c:v>0.96571661237785</c:v>
                </c:pt>
                <c:pt idx="52">
                  <c:v>0.97337133550488597</c:v>
                </c:pt>
                <c:pt idx="53">
                  <c:v>0.97956026058631895</c:v>
                </c:pt>
                <c:pt idx="54">
                  <c:v>0.98452768729641704</c:v>
                </c:pt>
                <c:pt idx="55">
                  <c:v>0.98770358306188899</c:v>
                </c:pt>
                <c:pt idx="56">
                  <c:v>0.98965798045602604</c:v>
                </c:pt>
                <c:pt idx="57">
                  <c:v>0.99283387622149799</c:v>
                </c:pt>
                <c:pt idx="58">
                  <c:v>0.99641693811074905</c:v>
                </c:pt>
                <c:pt idx="59">
                  <c:v>0.99820846905537397</c:v>
                </c:pt>
                <c:pt idx="6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46-4C9F-AC53-F1FD6483D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102976"/>
        <c:axId val="258098272"/>
      </c:scatterChart>
      <c:valAx>
        <c:axId val="258102976"/>
        <c:scaling>
          <c:orientation val="minMax"/>
          <c:max val="42166"/>
          <c:min val="42106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58098272"/>
        <c:crossesAt val="0"/>
        <c:crossBetween val="midCat"/>
        <c:majorUnit val="14"/>
      </c:valAx>
      <c:valAx>
        <c:axId val="258098272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58102976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accent3"/>
                </a:solidFill>
              </a:rPr>
              <a:t>Yearling Chinook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accent3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Sheet3!$G$1</c:f>
              <c:strCache>
                <c:ptCount val="1"/>
                <c:pt idx="0">
                  <c:v>Cumulative Tagging Effort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BCC2A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Sheet3!$A$2:$A$62</c:f>
              <c:numCache>
                <c:formatCode>m/d/yyyy</c:formatCode>
                <c:ptCount val="61"/>
                <c:pt idx="0">
                  <c:v>42106</c:v>
                </c:pt>
                <c:pt idx="1">
                  <c:v>42107</c:v>
                </c:pt>
                <c:pt idx="2">
                  <c:v>42108</c:v>
                </c:pt>
                <c:pt idx="3">
                  <c:v>42109</c:v>
                </c:pt>
                <c:pt idx="4">
                  <c:v>42110</c:v>
                </c:pt>
                <c:pt idx="5">
                  <c:v>42111</c:v>
                </c:pt>
                <c:pt idx="6">
                  <c:v>42112</c:v>
                </c:pt>
                <c:pt idx="7">
                  <c:v>42113</c:v>
                </c:pt>
                <c:pt idx="8">
                  <c:v>42114</c:v>
                </c:pt>
                <c:pt idx="9">
                  <c:v>42115</c:v>
                </c:pt>
                <c:pt idx="10">
                  <c:v>42116</c:v>
                </c:pt>
                <c:pt idx="11">
                  <c:v>42117</c:v>
                </c:pt>
                <c:pt idx="12">
                  <c:v>42118</c:v>
                </c:pt>
                <c:pt idx="13">
                  <c:v>42119</c:v>
                </c:pt>
                <c:pt idx="14">
                  <c:v>42120</c:v>
                </c:pt>
                <c:pt idx="15">
                  <c:v>42121</c:v>
                </c:pt>
                <c:pt idx="16">
                  <c:v>42122</c:v>
                </c:pt>
                <c:pt idx="17">
                  <c:v>42123</c:v>
                </c:pt>
                <c:pt idx="18">
                  <c:v>42124</c:v>
                </c:pt>
                <c:pt idx="19">
                  <c:v>42125</c:v>
                </c:pt>
                <c:pt idx="20">
                  <c:v>42126</c:v>
                </c:pt>
                <c:pt idx="21">
                  <c:v>42127</c:v>
                </c:pt>
                <c:pt idx="22">
                  <c:v>42128</c:v>
                </c:pt>
                <c:pt idx="23">
                  <c:v>42129</c:v>
                </c:pt>
                <c:pt idx="24">
                  <c:v>42130</c:v>
                </c:pt>
                <c:pt idx="25">
                  <c:v>42131</c:v>
                </c:pt>
                <c:pt idx="26">
                  <c:v>42132</c:v>
                </c:pt>
                <c:pt idx="27">
                  <c:v>42133</c:v>
                </c:pt>
                <c:pt idx="28">
                  <c:v>42134</c:v>
                </c:pt>
                <c:pt idx="29">
                  <c:v>42135</c:v>
                </c:pt>
                <c:pt idx="30">
                  <c:v>42136</c:v>
                </c:pt>
                <c:pt idx="31">
                  <c:v>42137</c:v>
                </c:pt>
                <c:pt idx="32">
                  <c:v>42138</c:v>
                </c:pt>
                <c:pt idx="33">
                  <c:v>42139</c:v>
                </c:pt>
                <c:pt idx="34">
                  <c:v>42140</c:v>
                </c:pt>
                <c:pt idx="35">
                  <c:v>42141</c:v>
                </c:pt>
                <c:pt idx="36">
                  <c:v>42142</c:v>
                </c:pt>
                <c:pt idx="37">
                  <c:v>42143</c:v>
                </c:pt>
                <c:pt idx="38">
                  <c:v>42144</c:v>
                </c:pt>
                <c:pt idx="39">
                  <c:v>42145</c:v>
                </c:pt>
                <c:pt idx="40">
                  <c:v>42146</c:v>
                </c:pt>
                <c:pt idx="41">
                  <c:v>42147</c:v>
                </c:pt>
                <c:pt idx="42">
                  <c:v>42148</c:v>
                </c:pt>
                <c:pt idx="43">
                  <c:v>42149</c:v>
                </c:pt>
                <c:pt idx="44">
                  <c:v>42150</c:v>
                </c:pt>
                <c:pt idx="45">
                  <c:v>42151</c:v>
                </c:pt>
                <c:pt idx="46">
                  <c:v>42152</c:v>
                </c:pt>
                <c:pt idx="47">
                  <c:v>42153</c:v>
                </c:pt>
                <c:pt idx="48">
                  <c:v>42154</c:v>
                </c:pt>
                <c:pt idx="49">
                  <c:v>42155</c:v>
                </c:pt>
                <c:pt idx="50">
                  <c:v>42156</c:v>
                </c:pt>
                <c:pt idx="51">
                  <c:v>42157</c:v>
                </c:pt>
                <c:pt idx="52">
                  <c:v>42158</c:v>
                </c:pt>
                <c:pt idx="53">
                  <c:v>42159</c:v>
                </c:pt>
                <c:pt idx="54">
                  <c:v>42160</c:v>
                </c:pt>
                <c:pt idx="55">
                  <c:v>42161</c:v>
                </c:pt>
                <c:pt idx="56">
                  <c:v>42162</c:v>
                </c:pt>
                <c:pt idx="57">
                  <c:v>42163</c:v>
                </c:pt>
                <c:pt idx="58">
                  <c:v>42164</c:v>
                </c:pt>
                <c:pt idx="59">
                  <c:v>42165</c:v>
                </c:pt>
                <c:pt idx="60">
                  <c:v>42166</c:v>
                </c:pt>
              </c:numCache>
            </c:numRef>
          </c:xVal>
          <c:yVal>
            <c:numRef>
              <c:f>Sheet3!$G$2:$G$62</c:f>
              <c:numCache>
                <c:formatCode>General</c:formatCode>
                <c:ptCount val="61"/>
                <c:pt idx="0">
                  <c:v>8.6760367863959699E-4</c:v>
                </c:pt>
                <c:pt idx="1">
                  <c:v>1.7352073572791901E-3</c:v>
                </c:pt>
                <c:pt idx="2">
                  <c:v>2.77633177164671E-3</c:v>
                </c:pt>
                <c:pt idx="3">
                  <c:v>3.8174561860142299E-3</c:v>
                </c:pt>
                <c:pt idx="4">
                  <c:v>1.44022210654173E-2</c:v>
                </c:pt>
                <c:pt idx="5">
                  <c:v>2.4639944473364601E-2</c:v>
                </c:pt>
                <c:pt idx="6">
                  <c:v>3.17542946382093E-2</c:v>
                </c:pt>
                <c:pt idx="7">
                  <c:v>4.0083289953149401E-2</c:v>
                </c:pt>
                <c:pt idx="8">
                  <c:v>4.9800451153912899E-2</c:v>
                </c:pt>
                <c:pt idx="9">
                  <c:v>6.0211695297588103E-2</c:v>
                </c:pt>
                <c:pt idx="10">
                  <c:v>7.9298976227659204E-2</c:v>
                </c:pt>
                <c:pt idx="11">
                  <c:v>9.7518653479090694E-2</c:v>
                </c:pt>
                <c:pt idx="12">
                  <c:v>0.119555786916537</c:v>
                </c:pt>
                <c:pt idx="13">
                  <c:v>0.140204754468159</c:v>
                </c:pt>
                <c:pt idx="14">
                  <c:v>0.16397709526288401</c:v>
                </c:pt>
                <c:pt idx="15">
                  <c:v>0.18219677251431499</c:v>
                </c:pt>
                <c:pt idx="16">
                  <c:v>0.201110532708659</c:v>
                </c:pt>
                <c:pt idx="17">
                  <c:v>0.224188790560472</c:v>
                </c:pt>
                <c:pt idx="18">
                  <c:v>0.25125802533402702</c:v>
                </c:pt>
                <c:pt idx="19">
                  <c:v>0.27884782231476701</c:v>
                </c:pt>
                <c:pt idx="20">
                  <c:v>0.313899010931806</c:v>
                </c:pt>
                <c:pt idx="21">
                  <c:v>0.35710567412805799</c:v>
                </c:pt>
                <c:pt idx="22">
                  <c:v>0.39371854936664902</c:v>
                </c:pt>
                <c:pt idx="23">
                  <c:v>0.432240152698247</c:v>
                </c:pt>
                <c:pt idx="24">
                  <c:v>0.46191219850772203</c:v>
                </c:pt>
                <c:pt idx="25">
                  <c:v>0.48828735033836501</c:v>
                </c:pt>
                <c:pt idx="26">
                  <c:v>0.52785007808433104</c:v>
                </c:pt>
                <c:pt idx="27">
                  <c:v>0.56706576435884104</c:v>
                </c:pt>
                <c:pt idx="28">
                  <c:v>0.60263751518306397</c:v>
                </c:pt>
                <c:pt idx="29">
                  <c:v>0.63855630747874403</c:v>
                </c:pt>
                <c:pt idx="30">
                  <c:v>0.66874891549540205</c:v>
                </c:pt>
                <c:pt idx="31">
                  <c:v>0.69928856498351599</c:v>
                </c:pt>
                <c:pt idx="32">
                  <c:v>0.72982821447163004</c:v>
                </c:pt>
                <c:pt idx="33">
                  <c:v>0.75151830643761897</c:v>
                </c:pt>
                <c:pt idx="34">
                  <c:v>0.769217421481867</c:v>
                </c:pt>
                <c:pt idx="35">
                  <c:v>0.78674301579038697</c:v>
                </c:pt>
                <c:pt idx="36">
                  <c:v>0.80860662849210496</c:v>
                </c:pt>
                <c:pt idx="37">
                  <c:v>0.82404997397188995</c:v>
                </c:pt>
                <c:pt idx="38">
                  <c:v>0.84036092313031396</c:v>
                </c:pt>
                <c:pt idx="39">
                  <c:v>0.85823355891028996</c:v>
                </c:pt>
                <c:pt idx="40">
                  <c:v>0.87732083984036102</c:v>
                </c:pt>
                <c:pt idx="41">
                  <c:v>0.89050841575568296</c:v>
                </c:pt>
                <c:pt idx="42">
                  <c:v>0.90386951240673297</c:v>
                </c:pt>
                <c:pt idx="43">
                  <c:v>0.91410723581468001</c:v>
                </c:pt>
                <c:pt idx="44">
                  <c:v>0.92781537393718605</c:v>
                </c:pt>
                <c:pt idx="45">
                  <c:v>0.94204407426687498</c:v>
                </c:pt>
                <c:pt idx="46">
                  <c:v>0.95210827693909394</c:v>
                </c:pt>
                <c:pt idx="47">
                  <c:v>0.96147839666840196</c:v>
                </c:pt>
                <c:pt idx="48">
                  <c:v>0.97102203713343804</c:v>
                </c:pt>
                <c:pt idx="49">
                  <c:v>0.98021863612701698</c:v>
                </c:pt>
                <c:pt idx="50">
                  <c:v>0.98924171438486896</c:v>
                </c:pt>
                <c:pt idx="51">
                  <c:v>0.99097692174214802</c:v>
                </c:pt>
                <c:pt idx="52">
                  <c:v>0.99323269130661096</c:v>
                </c:pt>
                <c:pt idx="53">
                  <c:v>0.99531494013534605</c:v>
                </c:pt>
                <c:pt idx="54">
                  <c:v>0.996529585285441</c:v>
                </c:pt>
                <c:pt idx="55">
                  <c:v>0.99861183411417698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813-48E9-86BE-A86C9F7FB555}"/>
            </c:ext>
          </c:extLst>
        </c:ser>
        <c:ser>
          <c:idx val="1"/>
          <c:order val="1"/>
          <c:tx>
            <c:strRef>
              <c:f>Sheet3!$H$1</c:f>
              <c:strCache>
                <c:ptCount val="1"/>
                <c:pt idx="0">
                  <c:v>Cumulative Passage Index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Sheet3!$A$2:$A$62</c:f>
              <c:numCache>
                <c:formatCode>m/d/yyyy</c:formatCode>
                <c:ptCount val="61"/>
                <c:pt idx="0">
                  <c:v>42106</c:v>
                </c:pt>
                <c:pt idx="1">
                  <c:v>42107</c:v>
                </c:pt>
                <c:pt idx="2">
                  <c:v>42108</c:v>
                </c:pt>
                <c:pt idx="3">
                  <c:v>42109</c:v>
                </c:pt>
                <c:pt idx="4">
                  <c:v>42110</c:v>
                </c:pt>
                <c:pt idx="5">
                  <c:v>42111</c:v>
                </c:pt>
                <c:pt idx="6">
                  <c:v>42112</c:v>
                </c:pt>
                <c:pt idx="7">
                  <c:v>42113</c:v>
                </c:pt>
                <c:pt idx="8">
                  <c:v>42114</c:v>
                </c:pt>
                <c:pt idx="9">
                  <c:v>42115</c:v>
                </c:pt>
                <c:pt idx="10">
                  <c:v>42116</c:v>
                </c:pt>
                <c:pt idx="11">
                  <c:v>42117</c:v>
                </c:pt>
                <c:pt idx="12">
                  <c:v>42118</c:v>
                </c:pt>
                <c:pt idx="13">
                  <c:v>42119</c:v>
                </c:pt>
                <c:pt idx="14">
                  <c:v>42120</c:v>
                </c:pt>
                <c:pt idx="15">
                  <c:v>42121</c:v>
                </c:pt>
                <c:pt idx="16">
                  <c:v>42122</c:v>
                </c:pt>
                <c:pt idx="17">
                  <c:v>42123</c:v>
                </c:pt>
                <c:pt idx="18">
                  <c:v>42124</c:v>
                </c:pt>
                <c:pt idx="19">
                  <c:v>42125</c:v>
                </c:pt>
                <c:pt idx="20">
                  <c:v>42126</c:v>
                </c:pt>
                <c:pt idx="21">
                  <c:v>42127</c:v>
                </c:pt>
                <c:pt idx="22">
                  <c:v>42128</c:v>
                </c:pt>
                <c:pt idx="23">
                  <c:v>42129</c:v>
                </c:pt>
                <c:pt idx="24">
                  <c:v>42130</c:v>
                </c:pt>
                <c:pt idx="25">
                  <c:v>42131</c:v>
                </c:pt>
                <c:pt idx="26">
                  <c:v>42132</c:v>
                </c:pt>
                <c:pt idx="27">
                  <c:v>42133</c:v>
                </c:pt>
                <c:pt idx="28">
                  <c:v>42134</c:v>
                </c:pt>
                <c:pt idx="29">
                  <c:v>42135</c:v>
                </c:pt>
                <c:pt idx="30">
                  <c:v>42136</c:v>
                </c:pt>
                <c:pt idx="31">
                  <c:v>42137</c:v>
                </c:pt>
                <c:pt idx="32">
                  <c:v>42138</c:v>
                </c:pt>
                <c:pt idx="33">
                  <c:v>42139</c:v>
                </c:pt>
                <c:pt idx="34">
                  <c:v>42140</c:v>
                </c:pt>
                <c:pt idx="35">
                  <c:v>42141</c:v>
                </c:pt>
                <c:pt idx="36">
                  <c:v>42142</c:v>
                </c:pt>
                <c:pt idx="37">
                  <c:v>42143</c:v>
                </c:pt>
                <c:pt idx="38">
                  <c:v>42144</c:v>
                </c:pt>
                <c:pt idx="39">
                  <c:v>42145</c:v>
                </c:pt>
                <c:pt idx="40">
                  <c:v>42146</c:v>
                </c:pt>
                <c:pt idx="41">
                  <c:v>42147</c:v>
                </c:pt>
                <c:pt idx="42">
                  <c:v>42148</c:v>
                </c:pt>
                <c:pt idx="43">
                  <c:v>42149</c:v>
                </c:pt>
                <c:pt idx="44">
                  <c:v>42150</c:v>
                </c:pt>
                <c:pt idx="45">
                  <c:v>42151</c:v>
                </c:pt>
                <c:pt idx="46">
                  <c:v>42152</c:v>
                </c:pt>
                <c:pt idx="47">
                  <c:v>42153</c:v>
                </c:pt>
                <c:pt idx="48">
                  <c:v>42154</c:v>
                </c:pt>
                <c:pt idx="49">
                  <c:v>42155</c:v>
                </c:pt>
                <c:pt idx="50">
                  <c:v>42156</c:v>
                </c:pt>
                <c:pt idx="51">
                  <c:v>42157</c:v>
                </c:pt>
                <c:pt idx="52">
                  <c:v>42158</c:v>
                </c:pt>
                <c:pt idx="53">
                  <c:v>42159</c:v>
                </c:pt>
                <c:pt idx="54">
                  <c:v>42160</c:v>
                </c:pt>
                <c:pt idx="55">
                  <c:v>42161</c:v>
                </c:pt>
                <c:pt idx="56">
                  <c:v>42162</c:v>
                </c:pt>
                <c:pt idx="57">
                  <c:v>42163</c:v>
                </c:pt>
                <c:pt idx="58">
                  <c:v>42164</c:v>
                </c:pt>
                <c:pt idx="59">
                  <c:v>42165</c:v>
                </c:pt>
                <c:pt idx="60">
                  <c:v>42166</c:v>
                </c:pt>
              </c:numCache>
            </c:numRef>
          </c:xVal>
          <c:yVal>
            <c:numRef>
              <c:f>Sheet3!$H$2:$H$62</c:f>
              <c:numCache>
                <c:formatCode>General</c:formatCode>
                <c:ptCount val="61"/>
                <c:pt idx="0">
                  <c:v>4.8810250152532E-4</c:v>
                </c:pt>
                <c:pt idx="1">
                  <c:v>8.5417937766931005E-4</c:v>
                </c:pt>
                <c:pt idx="2">
                  <c:v>1.4032946918852999E-3</c:v>
                </c:pt>
                <c:pt idx="3">
                  <c:v>1.95241000610128E-3</c:v>
                </c:pt>
                <c:pt idx="4">
                  <c:v>1.6595485051860901E-2</c:v>
                </c:pt>
                <c:pt idx="5">
                  <c:v>2.7516778523489899E-2</c:v>
                </c:pt>
                <c:pt idx="6">
                  <c:v>3.2092739475289803E-2</c:v>
                </c:pt>
                <c:pt idx="7">
                  <c:v>4.5271507016473499E-2</c:v>
                </c:pt>
                <c:pt idx="8">
                  <c:v>5.6192800488102497E-2</c:v>
                </c:pt>
                <c:pt idx="9">
                  <c:v>7.4374618669920706E-2</c:v>
                </c:pt>
                <c:pt idx="10">
                  <c:v>0.11177547284929799</c:v>
                </c:pt>
                <c:pt idx="11">
                  <c:v>0.14252593044539399</c:v>
                </c:pt>
                <c:pt idx="12">
                  <c:v>0.17553386211104299</c:v>
                </c:pt>
                <c:pt idx="13">
                  <c:v>0.19755948749237301</c:v>
                </c:pt>
                <c:pt idx="14">
                  <c:v>0.23215375228797999</c:v>
                </c:pt>
                <c:pt idx="15">
                  <c:v>0.25308114704087897</c:v>
                </c:pt>
                <c:pt idx="16">
                  <c:v>0.26937156802928602</c:v>
                </c:pt>
                <c:pt idx="17">
                  <c:v>0.30420988407565602</c:v>
                </c:pt>
                <c:pt idx="18">
                  <c:v>0.33660768761439902</c:v>
                </c:pt>
                <c:pt idx="19">
                  <c:v>0.356985967053081</c:v>
                </c:pt>
                <c:pt idx="20">
                  <c:v>0.40463697376449098</c:v>
                </c:pt>
                <c:pt idx="21">
                  <c:v>0.43331299572910298</c:v>
                </c:pt>
                <c:pt idx="22">
                  <c:v>0.46906650396583299</c:v>
                </c:pt>
                <c:pt idx="23">
                  <c:v>0.51409395973154404</c:v>
                </c:pt>
                <c:pt idx="24">
                  <c:v>0.53672971323978103</c:v>
                </c:pt>
                <c:pt idx="25">
                  <c:v>0.55960951799878</c:v>
                </c:pt>
                <c:pt idx="26">
                  <c:v>0.58285539963392297</c:v>
                </c:pt>
                <c:pt idx="27">
                  <c:v>0.60536912751677896</c:v>
                </c:pt>
                <c:pt idx="28">
                  <c:v>0.63014032946918896</c:v>
                </c:pt>
                <c:pt idx="29">
                  <c:v>0.65405735204392901</c:v>
                </c:pt>
                <c:pt idx="30">
                  <c:v>0.68035387431360606</c:v>
                </c:pt>
                <c:pt idx="31">
                  <c:v>0.71110433190970102</c:v>
                </c:pt>
                <c:pt idx="32">
                  <c:v>0.73233679072605196</c:v>
                </c:pt>
                <c:pt idx="33">
                  <c:v>0.74771201952410005</c:v>
                </c:pt>
                <c:pt idx="34">
                  <c:v>0.76076876143990202</c:v>
                </c:pt>
                <c:pt idx="35">
                  <c:v>0.77443563148261096</c:v>
                </c:pt>
                <c:pt idx="36">
                  <c:v>0.78871262965222699</c:v>
                </c:pt>
                <c:pt idx="37">
                  <c:v>0.79676632092739397</c:v>
                </c:pt>
                <c:pt idx="38">
                  <c:v>0.80530811470408803</c:v>
                </c:pt>
                <c:pt idx="39">
                  <c:v>0.81427699816961496</c:v>
                </c:pt>
                <c:pt idx="40">
                  <c:v>0.823489932885906</c:v>
                </c:pt>
                <c:pt idx="41">
                  <c:v>0.83508236729713203</c:v>
                </c:pt>
                <c:pt idx="42">
                  <c:v>0.85454545454545505</c:v>
                </c:pt>
                <c:pt idx="43">
                  <c:v>0.88712629652227004</c:v>
                </c:pt>
                <c:pt idx="44">
                  <c:v>0.90732153752288003</c:v>
                </c:pt>
                <c:pt idx="45">
                  <c:v>0.92922513727882905</c:v>
                </c:pt>
                <c:pt idx="46">
                  <c:v>0.94057352043929199</c:v>
                </c:pt>
                <c:pt idx="47">
                  <c:v>0.95405735204392905</c:v>
                </c:pt>
                <c:pt idx="48">
                  <c:v>0.96595485051860897</c:v>
                </c:pt>
                <c:pt idx="49">
                  <c:v>0.97705918242831002</c:v>
                </c:pt>
                <c:pt idx="50">
                  <c:v>0.98615009151921895</c:v>
                </c:pt>
                <c:pt idx="51">
                  <c:v>0.995057962172056</c:v>
                </c:pt>
                <c:pt idx="52">
                  <c:v>0.99658328248932304</c:v>
                </c:pt>
                <c:pt idx="53">
                  <c:v>0.997559487492373</c:v>
                </c:pt>
                <c:pt idx="54">
                  <c:v>0.99810860280658897</c:v>
                </c:pt>
                <c:pt idx="55">
                  <c:v>0.99902379499694904</c:v>
                </c:pt>
                <c:pt idx="56">
                  <c:v>0.99963392312385602</c:v>
                </c:pt>
                <c:pt idx="57">
                  <c:v>0.99969493593654701</c:v>
                </c:pt>
                <c:pt idx="58">
                  <c:v>0.99975594874923701</c:v>
                </c:pt>
                <c:pt idx="59">
                  <c:v>0.99975594874923701</c:v>
                </c:pt>
                <c:pt idx="6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813-48E9-86BE-A86C9F7FB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098664"/>
        <c:axId val="258103368"/>
      </c:scatterChart>
      <c:valAx>
        <c:axId val="258098664"/>
        <c:scaling>
          <c:orientation val="minMax"/>
          <c:max val="42166"/>
          <c:min val="42106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58103368"/>
        <c:crosses val="autoZero"/>
        <c:crossBetween val="midCat"/>
        <c:majorUnit val="14"/>
      </c:valAx>
      <c:valAx>
        <c:axId val="258103368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58098664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solidFill>
        <a:schemeClr val="tx2">
          <a:lumMod val="20000"/>
          <a:lumOff val="80000"/>
          <a:alpha val="50000"/>
        </a:schemeClr>
      </a:solidFill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>
                <a:solidFill>
                  <a:schemeClr val="accent3"/>
                </a:solidFill>
              </a:rPr>
              <a:t>Steelhead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accent3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Sheet3!$M$1</c:f>
              <c:strCache>
                <c:ptCount val="1"/>
                <c:pt idx="0">
                  <c:v>Cumulative Tagging Effort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EBCC2A"/>
              </a:solidFill>
              <a:ln w="127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Sheet3!$A$2:$A$62</c:f>
              <c:numCache>
                <c:formatCode>m/d/yyyy</c:formatCode>
                <c:ptCount val="61"/>
                <c:pt idx="0">
                  <c:v>42106</c:v>
                </c:pt>
                <c:pt idx="1">
                  <c:v>42107</c:v>
                </c:pt>
                <c:pt idx="2">
                  <c:v>42108</c:v>
                </c:pt>
                <c:pt idx="3">
                  <c:v>42109</c:v>
                </c:pt>
                <c:pt idx="4">
                  <c:v>42110</c:v>
                </c:pt>
                <c:pt idx="5">
                  <c:v>42111</c:v>
                </c:pt>
                <c:pt idx="6">
                  <c:v>42112</c:v>
                </c:pt>
                <c:pt idx="7">
                  <c:v>42113</c:v>
                </c:pt>
                <c:pt idx="8">
                  <c:v>42114</c:v>
                </c:pt>
                <c:pt idx="9">
                  <c:v>42115</c:v>
                </c:pt>
                <c:pt idx="10">
                  <c:v>42116</c:v>
                </c:pt>
                <c:pt idx="11">
                  <c:v>42117</c:v>
                </c:pt>
                <c:pt idx="12">
                  <c:v>42118</c:v>
                </c:pt>
                <c:pt idx="13">
                  <c:v>42119</c:v>
                </c:pt>
                <c:pt idx="14">
                  <c:v>42120</c:v>
                </c:pt>
                <c:pt idx="15">
                  <c:v>42121</c:v>
                </c:pt>
                <c:pt idx="16">
                  <c:v>42122</c:v>
                </c:pt>
                <c:pt idx="17">
                  <c:v>42123</c:v>
                </c:pt>
                <c:pt idx="18">
                  <c:v>42124</c:v>
                </c:pt>
                <c:pt idx="19">
                  <c:v>42125</c:v>
                </c:pt>
                <c:pt idx="20">
                  <c:v>42126</c:v>
                </c:pt>
                <c:pt idx="21">
                  <c:v>42127</c:v>
                </c:pt>
                <c:pt idx="22">
                  <c:v>42128</c:v>
                </c:pt>
                <c:pt idx="23">
                  <c:v>42129</c:v>
                </c:pt>
                <c:pt idx="24">
                  <c:v>42130</c:v>
                </c:pt>
                <c:pt idx="25">
                  <c:v>42131</c:v>
                </c:pt>
                <c:pt idx="26">
                  <c:v>42132</c:v>
                </c:pt>
                <c:pt idx="27">
                  <c:v>42133</c:v>
                </c:pt>
                <c:pt idx="28">
                  <c:v>42134</c:v>
                </c:pt>
                <c:pt idx="29">
                  <c:v>42135</c:v>
                </c:pt>
                <c:pt idx="30">
                  <c:v>42136</c:v>
                </c:pt>
                <c:pt idx="31">
                  <c:v>42137</c:v>
                </c:pt>
                <c:pt idx="32">
                  <c:v>42138</c:v>
                </c:pt>
                <c:pt idx="33">
                  <c:v>42139</c:v>
                </c:pt>
                <c:pt idx="34">
                  <c:v>42140</c:v>
                </c:pt>
                <c:pt idx="35">
                  <c:v>42141</c:v>
                </c:pt>
                <c:pt idx="36">
                  <c:v>42142</c:v>
                </c:pt>
                <c:pt idx="37">
                  <c:v>42143</c:v>
                </c:pt>
                <c:pt idx="38">
                  <c:v>42144</c:v>
                </c:pt>
                <c:pt idx="39">
                  <c:v>42145</c:v>
                </c:pt>
                <c:pt idx="40">
                  <c:v>42146</c:v>
                </c:pt>
                <c:pt idx="41">
                  <c:v>42147</c:v>
                </c:pt>
                <c:pt idx="42">
                  <c:v>42148</c:v>
                </c:pt>
                <c:pt idx="43">
                  <c:v>42149</c:v>
                </c:pt>
                <c:pt idx="44">
                  <c:v>42150</c:v>
                </c:pt>
                <c:pt idx="45">
                  <c:v>42151</c:v>
                </c:pt>
                <c:pt idx="46">
                  <c:v>42152</c:v>
                </c:pt>
                <c:pt idx="47">
                  <c:v>42153</c:v>
                </c:pt>
                <c:pt idx="48">
                  <c:v>42154</c:v>
                </c:pt>
                <c:pt idx="49">
                  <c:v>42155</c:v>
                </c:pt>
                <c:pt idx="50">
                  <c:v>42156</c:v>
                </c:pt>
                <c:pt idx="51">
                  <c:v>42157</c:v>
                </c:pt>
                <c:pt idx="52">
                  <c:v>42158</c:v>
                </c:pt>
                <c:pt idx="53">
                  <c:v>42159</c:v>
                </c:pt>
                <c:pt idx="54">
                  <c:v>42160</c:v>
                </c:pt>
                <c:pt idx="55">
                  <c:v>42161</c:v>
                </c:pt>
                <c:pt idx="56">
                  <c:v>42162</c:v>
                </c:pt>
                <c:pt idx="57">
                  <c:v>42163</c:v>
                </c:pt>
                <c:pt idx="58">
                  <c:v>42164</c:v>
                </c:pt>
                <c:pt idx="59">
                  <c:v>42165</c:v>
                </c:pt>
                <c:pt idx="60">
                  <c:v>42166</c:v>
                </c:pt>
              </c:numCache>
            </c:numRef>
          </c:xVal>
          <c:yVal>
            <c:numRef>
              <c:f>Sheet3!$M$2:$M$62</c:f>
              <c:numCache>
                <c:formatCode>General</c:formatCode>
                <c:ptCount val="61"/>
                <c:pt idx="0">
                  <c:v>2.8292544914414999E-4</c:v>
                </c:pt>
                <c:pt idx="1">
                  <c:v>8.4877634743245095E-4</c:v>
                </c:pt>
                <c:pt idx="2">
                  <c:v>1.4146272457207501E-3</c:v>
                </c:pt>
                <c:pt idx="3">
                  <c:v>2.2634035931531999E-3</c:v>
                </c:pt>
                <c:pt idx="4">
                  <c:v>3.3951053897298099E-3</c:v>
                </c:pt>
                <c:pt idx="5">
                  <c:v>4.8097326354505599E-3</c:v>
                </c:pt>
                <c:pt idx="6">
                  <c:v>5.9414344320271604E-3</c:v>
                </c:pt>
                <c:pt idx="7">
                  <c:v>8.6292261988965904E-3</c:v>
                </c:pt>
                <c:pt idx="8">
                  <c:v>1.11755552411939E-2</c:v>
                </c:pt>
                <c:pt idx="9">
                  <c:v>1.37218842834913E-2</c:v>
                </c:pt>
                <c:pt idx="10">
                  <c:v>1.5843825152072399E-2</c:v>
                </c:pt>
                <c:pt idx="11">
                  <c:v>1.8107228745225599E-2</c:v>
                </c:pt>
                <c:pt idx="12">
                  <c:v>2.249257320696E-2</c:v>
                </c:pt>
                <c:pt idx="13">
                  <c:v>2.74437685669826E-2</c:v>
                </c:pt>
                <c:pt idx="14">
                  <c:v>3.5931532041307099E-2</c:v>
                </c:pt>
                <c:pt idx="15">
                  <c:v>4.55509973122082E-2</c:v>
                </c:pt>
                <c:pt idx="16">
                  <c:v>6.1111897015136502E-2</c:v>
                </c:pt>
                <c:pt idx="17">
                  <c:v>7.5399632196916103E-2</c:v>
                </c:pt>
                <c:pt idx="18">
                  <c:v>9.3789786391285906E-2</c:v>
                </c:pt>
                <c:pt idx="19">
                  <c:v>0.112179940585656</c:v>
                </c:pt>
                <c:pt idx="20">
                  <c:v>0.122789644928561</c:v>
                </c:pt>
                <c:pt idx="21">
                  <c:v>0.13339934927146699</c:v>
                </c:pt>
                <c:pt idx="22">
                  <c:v>0.14400905361437299</c:v>
                </c:pt>
                <c:pt idx="23">
                  <c:v>0.154618757957278</c:v>
                </c:pt>
                <c:pt idx="24">
                  <c:v>0.16593577592304401</c:v>
                </c:pt>
                <c:pt idx="25">
                  <c:v>0.18008204838025199</c:v>
                </c:pt>
                <c:pt idx="26">
                  <c:v>0.19083321544772999</c:v>
                </c:pt>
                <c:pt idx="27">
                  <c:v>0.201442919790635</c:v>
                </c:pt>
                <c:pt idx="28">
                  <c:v>0.21063799688782001</c:v>
                </c:pt>
                <c:pt idx="29">
                  <c:v>0.22124770123072601</c:v>
                </c:pt>
                <c:pt idx="30">
                  <c:v>0.242467109916537</c:v>
                </c:pt>
                <c:pt idx="31">
                  <c:v>0.26722308671665002</c:v>
                </c:pt>
                <c:pt idx="32">
                  <c:v>0.29551563163106498</c:v>
                </c:pt>
                <c:pt idx="33">
                  <c:v>0.33441788088838598</c:v>
                </c:pt>
                <c:pt idx="34">
                  <c:v>0.38435422266232799</c:v>
                </c:pt>
                <c:pt idx="35">
                  <c:v>0.43146130994483001</c:v>
                </c:pt>
                <c:pt idx="36">
                  <c:v>0.47163672372329901</c:v>
                </c:pt>
                <c:pt idx="37">
                  <c:v>0.49823171594284899</c:v>
                </c:pt>
                <c:pt idx="38">
                  <c:v>0.52454378271325497</c:v>
                </c:pt>
                <c:pt idx="39">
                  <c:v>0.57476304993634197</c:v>
                </c:pt>
                <c:pt idx="40">
                  <c:v>0.62356768991370704</c:v>
                </c:pt>
                <c:pt idx="41">
                  <c:v>0.67095770264535304</c:v>
                </c:pt>
                <c:pt idx="42">
                  <c:v>0.72046965624557902</c:v>
                </c:pt>
                <c:pt idx="43">
                  <c:v>0.75824020370632295</c:v>
                </c:pt>
                <c:pt idx="44">
                  <c:v>0.78243032960814796</c:v>
                </c:pt>
                <c:pt idx="45">
                  <c:v>0.800113170179658</c:v>
                </c:pt>
                <c:pt idx="46">
                  <c:v>0.81949356344603197</c:v>
                </c:pt>
                <c:pt idx="47">
                  <c:v>0.84410807752157302</c:v>
                </c:pt>
                <c:pt idx="48">
                  <c:v>0.87112745791484003</c:v>
                </c:pt>
                <c:pt idx="49">
                  <c:v>0.90437119818927703</c:v>
                </c:pt>
                <c:pt idx="50">
                  <c:v>0.939453953883152</c:v>
                </c:pt>
                <c:pt idx="51">
                  <c:v>0.95430753996322004</c:v>
                </c:pt>
                <c:pt idx="52">
                  <c:v>0.96406846795869305</c:v>
                </c:pt>
                <c:pt idx="53">
                  <c:v>0.97241476870844501</c:v>
                </c:pt>
                <c:pt idx="54">
                  <c:v>0.97906351676333303</c:v>
                </c:pt>
                <c:pt idx="55">
                  <c:v>0.98359032394963897</c:v>
                </c:pt>
                <c:pt idx="56">
                  <c:v>0.98641957844108097</c:v>
                </c:pt>
                <c:pt idx="57">
                  <c:v>0.99080492290281497</c:v>
                </c:pt>
                <c:pt idx="58">
                  <c:v>0.99547319281369295</c:v>
                </c:pt>
                <c:pt idx="59">
                  <c:v>0.99787805913141903</c:v>
                </c:pt>
                <c:pt idx="6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46-4C9F-AC53-F1FD6483D69C}"/>
            </c:ext>
          </c:extLst>
        </c:ser>
        <c:ser>
          <c:idx val="1"/>
          <c:order val="1"/>
          <c:tx>
            <c:strRef>
              <c:f>Sheet3!$N$1</c:f>
              <c:strCache>
                <c:ptCount val="1"/>
                <c:pt idx="0">
                  <c:v>Cumulative Passage Index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Sheet3!$A$2:$A$62</c:f>
              <c:numCache>
                <c:formatCode>m/d/yyyy</c:formatCode>
                <c:ptCount val="61"/>
                <c:pt idx="0">
                  <c:v>42106</c:v>
                </c:pt>
                <c:pt idx="1">
                  <c:v>42107</c:v>
                </c:pt>
                <c:pt idx="2">
                  <c:v>42108</c:v>
                </c:pt>
                <c:pt idx="3">
                  <c:v>42109</c:v>
                </c:pt>
                <c:pt idx="4">
                  <c:v>42110</c:v>
                </c:pt>
                <c:pt idx="5">
                  <c:v>42111</c:v>
                </c:pt>
                <c:pt idx="6">
                  <c:v>42112</c:v>
                </c:pt>
                <c:pt idx="7">
                  <c:v>42113</c:v>
                </c:pt>
                <c:pt idx="8">
                  <c:v>42114</c:v>
                </c:pt>
                <c:pt idx="9">
                  <c:v>42115</c:v>
                </c:pt>
                <c:pt idx="10">
                  <c:v>42116</c:v>
                </c:pt>
                <c:pt idx="11">
                  <c:v>42117</c:v>
                </c:pt>
                <c:pt idx="12">
                  <c:v>42118</c:v>
                </c:pt>
                <c:pt idx="13">
                  <c:v>42119</c:v>
                </c:pt>
                <c:pt idx="14">
                  <c:v>42120</c:v>
                </c:pt>
                <c:pt idx="15">
                  <c:v>42121</c:v>
                </c:pt>
                <c:pt idx="16">
                  <c:v>42122</c:v>
                </c:pt>
                <c:pt idx="17">
                  <c:v>42123</c:v>
                </c:pt>
                <c:pt idx="18">
                  <c:v>42124</c:v>
                </c:pt>
                <c:pt idx="19">
                  <c:v>42125</c:v>
                </c:pt>
                <c:pt idx="20">
                  <c:v>42126</c:v>
                </c:pt>
                <c:pt idx="21">
                  <c:v>42127</c:v>
                </c:pt>
                <c:pt idx="22">
                  <c:v>42128</c:v>
                </c:pt>
                <c:pt idx="23">
                  <c:v>42129</c:v>
                </c:pt>
                <c:pt idx="24">
                  <c:v>42130</c:v>
                </c:pt>
                <c:pt idx="25">
                  <c:v>42131</c:v>
                </c:pt>
                <c:pt idx="26">
                  <c:v>42132</c:v>
                </c:pt>
                <c:pt idx="27">
                  <c:v>42133</c:v>
                </c:pt>
                <c:pt idx="28">
                  <c:v>42134</c:v>
                </c:pt>
                <c:pt idx="29">
                  <c:v>42135</c:v>
                </c:pt>
                <c:pt idx="30">
                  <c:v>42136</c:v>
                </c:pt>
                <c:pt idx="31">
                  <c:v>42137</c:v>
                </c:pt>
                <c:pt idx="32">
                  <c:v>42138</c:v>
                </c:pt>
                <c:pt idx="33">
                  <c:v>42139</c:v>
                </c:pt>
                <c:pt idx="34">
                  <c:v>42140</c:v>
                </c:pt>
                <c:pt idx="35">
                  <c:v>42141</c:v>
                </c:pt>
                <c:pt idx="36">
                  <c:v>42142</c:v>
                </c:pt>
                <c:pt idx="37">
                  <c:v>42143</c:v>
                </c:pt>
                <c:pt idx="38">
                  <c:v>42144</c:v>
                </c:pt>
                <c:pt idx="39">
                  <c:v>42145</c:v>
                </c:pt>
                <c:pt idx="40">
                  <c:v>42146</c:v>
                </c:pt>
                <c:pt idx="41">
                  <c:v>42147</c:v>
                </c:pt>
                <c:pt idx="42">
                  <c:v>42148</c:v>
                </c:pt>
                <c:pt idx="43">
                  <c:v>42149</c:v>
                </c:pt>
                <c:pt idx="44">
                  <c:v>42150</c:v>
                </c:pt>
                <c:pt idx="45">
                  <c:v>42151</c:v>
                </c:pt>
                <c:pt idx="46">
                  <c:v>42152</c:v>
                </c:pt>
                <c:pt idx="47">
                  <c:v>42153</c:v>
                </c:pt>
                <c:pt idx="48">
                  <c:v>42154</c:v>
                </c:pt>
                <c:pt idx="49">
                  <c:v>42155</c:v>
                </c:pt>
                <c:pt idx="50">
                  <c:v>42156</c:v>
                </c:pt>
                <c:pt idx="51">
                  <c:v>42157</c:v>
                </c:pt>
                <c:pt idx="52">
                  <c:v>42158</c:v>
                </c:pt>
                <c:pt idx="53">
                  <c:v>42159</c:v>
                </c:pt>
                <c:pt idx="54">
                  <c:v>42160</c:v>
                </c:pt>
                <c:pt idx="55">
                  <c:v>42161</c:v>
                </c:pt>
                <c:pt idx="56">
                  <c:v>42162</c:v>
                </c:pt>
                <c:pt idx="57">
                  <c:v>42163</c:v>
                </c:pt>
                <c:pt idx="58">
                  <c:v>42164</c:v>
                </c:pt>
                <c:pt idx="59">
                  <c:v>42165</c:v>
                </c:pt>
                <c:pt idx="60">
                  <c:v>42166</c:v>
                </c:pt>
              </c:numCache>
            </c:numRef>
          </c:xVal>
          <c:yVal>
            <c:numRef>
              <c:f>Sheet3!$N$2:$N$62</c:f>
              <c:numCache>
                <c:formatCode>General</c:formatCode>
                <c:ptCount val="61"/>
                <c:pt idx="0">
                  <c:v>2.4429967426710099E-4</c:v>
                </c:pt>
                <c:pt idx="1">
                  <c:v>6.5146579804560296E-4</c:v>
                </c:pt>
                <c:pt idx="2">
                  <c:v>1.0586319218241001E-3</c:v>
                </c:pt>
                <c:pt idx="3">
                  <c:v>1.6286644951140101E-3</c:v>
                </c:pt>
                <c:pt idx="4">
                  <c:v>2.44299674267101E-3</c:v>
                </c:pt>
                <c:pt idx="5">
                  <c:v>3.5016286644951101E-3</c:v>
                </c:pt>
                <c:pt idx="6">
                  <c:v>4.3159609120521202E-3</c:v>
                </c:pt>
                <c:pt idx="7">
                  <c:v>6.2703583061889199E-3</c:v>
                </c:pt>
                <c:pt idx="8">
                  <c:v>8.0618892508143303E-3</c:v>
                </c:pt>
                <c:pt idx="9">
                  <c:v>9.77198697068404E-3</c:v>
                </c:pt>
                <c:pt idx="10">
                  <c:v>1.1237785016286601E-2</c:v>
                </c:pt>
                <c:pt idx="11">
                  <c:v>1.2947882736156401E-2</c:v>
                </c:pt>
                <c:pt idx="12">
                  <c:v>1.5879478827361598E-2</c:v>
                </c:pt>
                <c:pt idx="13">
                  <c:v>1.9299674267101E-2</c:v>
                </c:pt>
                <c:pt idx="14">
                  <c:v>2.5000000000000001E-2</c:v>
                </c:pt>
                <c:pt idx="15">
                  <c:v>3.11889250814332E-2</c:v>
                </c:pt>
                <c:pt idx="16">
                  <c:v>4.5765472312703601E-2</c:v>
                </c:pt>
                <c:pt idx="17">
                  <c:v>7.0765472312703595E-2</c:v>
                </c:pt>
                <c:pt idx="18">
                  <c:v>8.36319218241042E-2</c:v>
                </c:pt>
                <c:pt idx="19">
                  <c:v>0.101954397394137</c:v>
                </c:pt>
                <c:pt idx="20">
                  <c:v>0.121335504885993</c:v>
                </c:pt>
                <c:pt idx="21">
                  <c:v>0.13990228013029299</c:v>
                </c:pt>
                <c:pt idx="22">
                  <c:v>0.152035830618893</c:v>
                </c:pt>
                <c:pt idx="23">
                  <c:v>0.16864820846905501</c:v>
                </c:pt>
                <c:pt idx="24">
                  <c:v>0.18599348534202001</c:v>
                </c:pt>
                <c:pt idx="25">
                  <c:v>0.20529315960912101</c:v>
                </c:pt>
                <c:pt idx="26">
                  <c:v>0.22491856677524399</c:v>
                </c:pt>
                <c:pt idx="27">
                  <c:v>0.24649837133550501</c:v>
                </c:pt>
                <c:pt idx="28">
                  <c:v>0.27304560260586302</c:v>
                </c:pt>
                <c:pt idx="29">
                  <c:v>0.30749185667752399</c:v>
                </c:pt>
                <c:pt idx="30">
                  <c:v>0.34438110749185702</c:v>
                </c:pt>
                <c:pt idx="31">
                  <c:v>0.38037459283387598</c:v>
                </c:pt>
                <c:pt idx="32">
                  <c:v>0.42027687296416899</c:v>
                </c:pt>
                <c:pt idx="33">
                  <c:v>0.44845276872964202</c:v>
                </c:pt>
                <c:pt idx="34">
                  <c:v>0.48281758957654702</c:v>
                </c:pt>
                <c:pt idx="35">
                  <c:v>0.51628664495113996</c:v>
                </c:pt>
                <c:pt idx="36">
                  <c:v>0.54438110749185697</c:v>
                </c:pt>
                <c:pt idx="37">
                  <c:v>0.56449511400651498</c:v>
                </c:pt>
                <c:pt idx="38">
                  <c:v>0.58680781758957701</c:v>
                </c:pt>
                <c:pt idx="39">
                  <c:v>0.63591205211726398</c:v>
                </c:pt>
                <c:pt idx="40">
                  <c:v>0.70008143322475602</c:v>
                </c:pt>
                <c:pt idx="41">
                  <c:v>0.75008143322475596</c:v>
                </c:pt>
                <c:pt idx="42">
                  <c:v>0.78876221498371302</c:v>
                </c:pt>
                <c:pt idx="43">
                  <c:v>0.81921824104234497</c:v>
                </c:pt>
                <c:pt idx="44">
                  <c:v>0.83770358306188897</c:v>
                </c:pt>
                <c:pt idx="45">
                  <c:v>0.85040716612377898</c:v>
                </c:pt>
                <c:pt idx="46">
                  <c:v>0.86465798045602604</c:v>
                </c:pt>
                <c:pt idx="47">
                  <c:v>0.88346905537459297</c:v>
                </c:pt>
                <c:pt idx="48">
                  <c:v>0.90293159609120499</c:v>
                </c:pt>
                <c:pt idx="49">
                  <c:v>0.92483713355048902</c:v>
                </c:pt>
                <c:pt idx="50">
                  <c:v>0.95431596091205195</c:v>
                </c:pt>
                <c:pt idx="51">
                  <c:v>0.96571661237785</c:v>
                </c:pt>
                <c:pt idx="52">
                  <c:v>0.97337133550488597</c:v>
                </c:pt>
                <c:pt idx="53">
                  <c:v>0.97956026058631895</c:v>
                </c:pt>
                <c:pt idx="54">
                  <c:v>0.98452768729641704</c:v>
                </c:pt>
                <c:pt idx="55">
                  <c:v>0.98770358306188899</c:v>
                </c:pt>
                <c:pt idx="56">
                  <c:v>0.98965798045602604</c:v>
                </c:pt>
                <c:pt idx="57">
                  <c:v>0.99283387622149799</c:v>
                </c:pt>
                <c:pt idx="58">
                  <c:v>0.99641693811074905</c:v>
                </c:pt>
                <c:pt idx="59">
                  <c:v>0.99820846905537397</c:v>
                </c:pt>
                <c:pt idx="6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46-4C9F-AC53-F1FD6483D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104152"/>
        <c:axId val="258097880"/>
      </c:scatterChart>
      <c:valAx>
        <c:axId val="258104152"/>
        <c:scaling>
          <c:orientation val="minMax"/>
          <c:max val="42166"/>
          <c:min val="42106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58097880"/>
        <c:crossesAt val="0"/>
        <c:crossBetween val="midCat"/>
        <c:majorUnit val="14"/>
      </c:valAx>
      <c:valAx>
        <c:axId val="258097880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58104152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solidFill>
        <a:schemeClr val="tx2">
          <a:lumMod val="20000"/>
          <a:lumOff val="80000"/>
          <a:alpha val="50000"/>
        </a:schemeClr>
      </a:solidFill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BinaryConditionxYR!$A$23</c:f>
              <c:strCache>
                <c:ptCount val="1"/>
                <c:pt idx="0">
                  <c:v>2008-2013 Average</c:v>
                </c:pt>
              </c:strCache>
            </c:strRef>
          </c:tx>
          <c:spPr>
            <a:solidFill>
              <a:srgbClr val="3B9AB2"/>
            </a:solidFill>
            <a:ln w="6350">
              <a:solidFill>
                <a:schemeClr val="bg1"/>
              </a:solidFill>
            </a:ln>
            <a:effectLst/>
          </c:spPr>
          <c:invertIfNegative val="0"/>
          <c:cat>
            <c:strRef>
              <c:f>BinaryConditionxYR!$B$22:$E$22</c:f>
              <c:strCache>
                <c:ptCount val="4"/>
                <c:pt idx="0">
                  <c:v>Diseased</c:v>
                </c:pt>
                <c:pt idx="1">
                  <c:v>Fin Damage</c:v>
                </c:pt>
                <c:pt idx="2">
                  <c:v>&gt;20% Descaled</c:v>
                </c:pt>
                <c:pt idx="3">
                  <c:v>Body Injuries</c:v>
                </c:pt>
              </c:strCache>
            </c:strRef>
          </c:cat>
          <c:val>
            <c:numRef>
              <c:f>BinaryConditionxYR!$B$23:$E$23</c:f>
              <c:numCache>
                <c:formatCode>General</c:formatCode>
                <c:ptCount val="4"/>
                <c:pt idx="0">
                  <c:v>2.6307725559551999E-2</c:v>
                </c:pt>
                <c:pt idx="1">
                  <c:v>1.8839203154683501E-2</c:v>
                </c:pt>
                <c:pt idx="2">
                  <c:v>2.2319308768175401E-2</c:v>
                </c:pt>
                <c:pt idx="3">
                  <c:v>0.18567844849058701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D9-46CD-B1EB-B1E9622D7C49}"/>
            </c:ext>
          </c:extLst>
        </c:ser>
        <c:ser>
          <c:idx val="1"/>
          <c:order val="1"/>
          <c:tx>
            <c:strRef>
              <c:f>BinaryConditionxYR!$A$24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8B7C5"/>
            </a:solidFill>
            <a:ln w="6350">
              <a:solidFill>
                <a:schemeClr val="bg1"/>
              </a:solidFill>
            </a:ln>
            <a:effectLst/>
          </c:spPr>
          <c:invertIfNegative val="0"/>
          <c:cat>
            <c:strRef>
              <c:f>BinaryConditionxYR!$B$22:$E$22</c:f>
              <c:strCache>
                <c:ptCount val="4"/>
                <c:pt idx="0">
                  <c:v>Diseased</c:v>
                </c:pt>
                <c:pt idx="1">
                  <c:v>Fin Damage</c:v>
                </c:pt>
                <c:pt idx="2">
                  <c:v>&gt;20% Descaled</c:v>
                </c:pt>
                <c:pt idx="3">
                  <c:v>Body Injuries</c:v>
                </c:pt>
              </c:strCache>
            </c:strRef>
          </c:cat>
          <c:val>
            <c:numRef>
              <c:f>BinaryConditionxYR!$B$24:$E$24</c:f>
              <c:numCache>
                <c:formatCode>General</c:formatCode>
                <c:ptCount val="4"/>
                <c:pt idx="0">
                  <c:v>1.0700769933446401E-2</c:v>
                </c:pt>
                <c:pt idx="1">
                  <c:v>2.8709382748270899E-3</c:v>
                </c:pt>
                <c:pt idx="2">
                  <c:v>6.2638653268954703E-3</c:v>
                </c:pt>
                <c:pt idx="3">
                  <c:v>5.1154900169646397E-2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D9-46CD-B1EB-B1E9622D7C49}"/>
            </c:ext>
          </c:extLst>
        </c:ser>
        <c:ser>
          <c:idx val="2"/>
          <c:order val="2"/>
          <c:tx>
            <c:strRef>
              <c:f>BinaryConditionxYR!$A$25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BCC2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BinaryConditionxYR!$B$22:$E$22</c:f>
              <c:strCache>
                <c:ptCount val="4"/>
                <c:pt idx="0">
                  <c:v>Diseased</c:v>
                </c:pt>
                <c:pt idx="1">
                  <c:v>Fin Damage</c:v>
                </c:pt>
                <c:pt idx="2">
                  <c:v>&gt;20% Descaled</c:v>
                </c:pt>
                <c:pt idx="3">
                  <c:v>Body Injuries</c:v>
                </c:pt>
              </c:strCache>
            </c:strRef>
          </c:cat>
          <c:val>
            <c:numRef>
              <c:f>BinaryConditionxYR!$B$25:$E$25</c:f>
              <c:numCache>
                <c:formatCode>General</c:formatCode>
                <c:ptCount val="4"/>
                <c:pt idx="0">
                  <c:v>1.5843825152072399E-2</c:v>
                </c:pt>
                <c:pt idx="1">
                  <c:v>4.4985146413919902E-2</c:v>
                </c:pt>
                <c:pt idx="2">
                  <c:v>5.8282642523695E-2</c:v>
                </c:pt>
                <c:pt idx="3">
                  <c:v>0.24260857264110899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D9-46CD-B1EB-B1E9622D7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61093544"/>
        <c:axId val="261091192"/>
      </c:barChart>
      <c:catAx>
        <c:axId val="26109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61091192"/>
        <c:crosses val="autoZero"/>
        <c:auto val="1"/>
        <c:lblAlgn val="ctr"/>
        <c:lblOffset val="100"/>
        <c:noMultiLvlLbl val="0"/>
      </c:catAx>
      <c:valAx>
        <c:axId val="261091192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61093544"/>
        <c:crosses val="autoZero"/>
        <c:crossBetween val="between"/>
      </c:valAx>
      <c:spPr>
        <a:solidFill>
          <a:srgbClr val="E5E5E5"/>
        </a:solidFill>
        <a:ln w="6350">
          <a:solidFill>
            <a:srgbClr val="E5E5E5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055FB80-CE86-4753-92B1-1E0A30E2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9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1315A5D-3A7F-478C-BC7A-9D02FDEAA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32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51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08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Steelhead</a:t>
            </a:r>
            <a:r>
              <a:rPr lang="en-US" baseline="0" dirty="0" smtClean="0"/>
              <a:t> predation rates was 2.6% in 2015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Steelhead</a:t>
            </a:r>
            <a:r>
              <a:rPr lang="en-US" baseline="0" dirty="0" smtClean="0"/>
              <a:t> predation rates was 2.6% in 2015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Predation</a:t>
            </a:r>
            <a:r>
              <a:rPr lang="en-US" baseline="0" dirty="0" smtClean="0"/>
              <a:t> rates were 8.0% and 8.2% for SR and UCR steelhead, respectively. Estimate for sockeye (1.4%) and SR S/S Chinook (1.3%) were elevated but below threshold.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78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Allen</a:t>
            </a:r>
            <a:r>
              <a:rPr lang="en-US" baseline="0" dirty="0" smtClean="0"/>
              <a:t> will complete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52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98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</a:t>
            </a:r>
            <a:r>
              <a:rPr lang="en-US" baseline="0" dirty="0" smtClean="0"/>
              <a:t> the other colonies, the majority of tags (ca. 70%) were found gull colonies on Island 20, Badger, and Miller Rocks,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8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89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Badger Island Mix (dominated by AWPE but some gulls</a:t>
            </a:r>
            <a:r>
              <a:rPr lang="en-US" baseline="0" dirty="0" smtClean="0"/>
              <a:t> present)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25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in 2015:  </a:t>
            </a:r>
            <a:r>
              <a:rPr lang="en-US" dirty="0" smtClean="0"/>
              <a:t>39.1% (3.5%),</a:t>
            </a:r>
            <a:r>
              <a:rPr lang="en-US" baseline="0" dirty="0" smtClean="0"/>
              <a:t> excluding impact from Goose Island terns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Total in 2014:  ~ 24%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Total in 2008-2014:  ~ 30%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35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 (Std. Error) 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6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12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37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9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3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31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44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95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Total: 9.4% (1.6%)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76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0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9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58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15A5D-3A7F-478C-BC7A-9D02FDEAA8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2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0C679-5223-40FE-B61E-B61C7C34E0D6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2A00D-617C-483D-B638-10E286BA00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9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3BE71-5E10-4AA7-880D-3C4A8825933F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AE2F-2616-49CF-9B24-101F242C7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9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3BE71-5E10-4AA7-880D-3C4A8825933F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AE2F-2616-49CF-9B24-101F242C7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9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3BE71-5E10-4AA7-880D-3C4A8825933F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AE2F-2616-49CF-9B24-101F242C7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727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3BE71-5E10-4AA7-880D-3C4A8825933F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AE2F-2616-49CF-9B24-101F242C7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1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3BE71-5E10-4AA7-880D-3C4A8825933F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AE2F-2616-49CF-9B24-101F242C7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3BE71-5E10-4AA7-880D-3C4A8825933F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5AE2F-2616-49CF-9B24-101F242C7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9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022A6-7B38-4F59-BB2B-A1907EFEC1A1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BCA53-2FDF-44EC-853C-AD57D74DB6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5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D6217-E880-432A-A938-B074D18CE6C9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4DCBE-FC4C-4A34-A5A9-806C20CBD3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0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1A3C7-5EE2-4CA0-BB32-3E4C25892AB9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8F83-9AF4-4433-94D0-EFBDA55B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6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89257-76C8-4F3E-A9EC-A7194F2C4367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34D65-2CC1-4209-A3E8-FAE41559F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1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8CDAF-E1A8-4773-9950-2478C46770E8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1FB99-612F-4D49-9AED-8EF9D8CEBA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6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A6CFC-07B4-4F82-B034-9561B997835B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4BD9B-6977-4A04-BE56-58BF947A1C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1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DD8C8-FD28-407C-BE0C-42EAE0DA0E02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4F165-6309-421F-8967-888FFDDDBC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93ECC-6E33-4F0E-85C4-CAD6E320EE7F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0FB3B-5976-4E47-9DDE-9495127347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2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1BE2D-904C-4872-A99E-17966D2BFECE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907EE-5A4E-43E1-AD1A-299850B7AE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C3A5A0-D63A-45D0-B9EB-4E0274C96292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A08C0-3EC3-4E21-9E2E-47AA794E86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8C23BE71-5E10-4AA7-880D-3C4A8825933F}" type="datetimeFigureOut">
              <a:rPr lang="en-US" smtClean="0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87B5AE2F-2616-49CF-9B24-101F242C7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66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noverts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414" y="491708"/>
            <a:ext cx="9119586" cy="6096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2015 Inland Avian Predation Rates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Picture 2" descr="RTR No background copy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670" y="5152146"/>
            <a:ext cx="2130166" cy="103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osu_wordmark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34185"/>
            <a:ext cx="1444037" cy="151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USGS_wordmar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9017" y="5410200"/>
            <a:ext cx="1762449" cy="71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45137" y="4277098"/>
            <a:ext cx="7239000" cy="6840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i="1" kern="0" dirty="0" smtClean="0">
                <a:solidFill>
                  <a:srgbClr val="FFC000"/>
                </a:solidFill>
              </a:rPr>
              <a:t>2015 Preliminary Findings</a:t>
            </a:r>
            <a:endParaRPr lang="en-US" sz="2800" i="1" kern="0" dirty="0">
              <a:solidFill>
                <a:srgbClr val="FFC000"/>
              </a:solidFill>
            </a:endParaRPr>
          </a:p>
        </p:txBody>
      </p:sp>
      <p:pic>
        <p:nvPicPr>
          <p:cNvPr id="8" name="Picture 4" descr="04-29-09 Crescent CATE ground STH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7475" y="1117705"/>
            <a:ext cx="4634325" cy="308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8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1511" y="381000"/>
            <a:ext cx="8153400" cy="9906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2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Comparison of Caspian Tern Predation Rates on Steelhead Smolts </a:t>
            </a:r>
          </a:p>
          <a:p>
            <a:pPr lvl="0" algn="ctr" eaLnBrk="0" hangingPunct="0">
              <a:defRPr/>
            </a:pPr>
            <a:endParaRPr lang="en-US" sz="28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lvl="0" algn="ctr" eaLnBrk="0" hangingPunct="0">
              <a:defRPr/>
            </a:pPr>
            <a:r>
              <a:rPr lang="en-US" sz="2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Managed Tern Colonies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76904"/>
              </p:ext>
            </p:extLst>
          </p:nvPr>
        </p:nvGraphicFramePr>
        <p:xfrm>
          <a:off x="762000" y="2424941"/>
          <a:ext cx="7733819" cy="118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25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88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Colony 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2007-2013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2014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(Phase 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2015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(Phase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II)</a:t>
                      </a: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Upper Columbia River Steelhead </a:t>
                      </a:r>
                      <a:endParaRPr lang="en-US" sz="1800" baseline="300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Goose Island </a:t>
                      </a:r>
                      <a:endParaRPr lang="en-US" sz="1800" baseline="300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15.7% (14.1-18.9%)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2.9% (1.9-5.1%)</a:t>
                      </a:r>
                      <a:endParaRPr lang="en-US" sz="18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{1.5%} *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176" y="5608646"/>
            <a:ext cx="857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anose="020F0502020204030204" pitchFamily="34" charset="0"/>
              </a:rPr>
              <a:t>*No </a:t>
            </a:r>
            <a:r>
              <a:rPr lang="en-US" sz="1600" i="1" dirty="0">
                <a:latin typeface="Calibri" panose="020F0502020204030204" pitchFamily="34" charset="0"/>
              </a:rPr>
              <a:t>tag recovery </a:t>
            </a:r>
            <a:r>
              <a:rPr lang="en-US" sz="1600" i="1" dirty="0" smtClean="0">
                <a:latin typeface="Calibri" panose="020F0502020204030204" pitchFamily="34" charset="0"/>
              </a:rPr>
              <a:t>conducted, estimate based on the number of initiated nests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08055"/>
              </p:ext>
            </p:extLst>
          </p:nvPr>
        </p:nvGraphicFramePr>
        <p:xfrm>
          <a:off x="761999" y="4003274"/>
          <a:ext cx="7733819" cy="792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25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88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300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Snake River Steelhead </a:t>
                      </a:r>
                      <a:endParaRPr lang="en-US" sz="1800" b="0" baseline="30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Crescent Island</a:t>
                      </a:r>
                      <a:endParaRPr lang="en-US" sz="1800" baseline="300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3.8% (3.4-4.6%)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4.7% (3.7-6.9%)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{&lt; 0.1%} *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1220"/>
              </p:ext>
            </p:extLst>
          </p:nvPr>
        </p:nvGraphicFramePr>
        <p:xfrm>
          <a:off x="761998" y="3607035"/>
          <a:ext cx="7733819" cy="39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133600"/>
                <a:gridCol w="2052577"/>
                <a:gridCol w="1718842"/>
              </a:tblGrid>
              <a:tr h="39623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Crescent Island </a:t>
                      </a:r>
                      <a:endParaRPr lang="en-US" sz="1800" b="0" baseline="30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2.3% (2.0-2.7%)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3.4%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(2.5-4.8%)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{&lt; 0.1%} *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9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894" y="152400"/>
            <a:ext cx="9064906" cy="6858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3200" dirty="0" smtClean="0">
                <a:solidFill>
                  <a:schemeClr val="accent6"/>
                </a:solidFill>
                <a:effectLst>
                  <a:glow rad="127000">
                    <a:srgbClr val="103F53"/>
                  </a:glow>
                </a:effectLst>
                <a:latin typeface="Calibri" panose="020F0502020204030204" pitchFamily="34" charset="0"/>
              </a:rPr>
              <a:t>Predation Rates at Unmanaged Tern Colonies in 2015</a:t>
            </a:r>
          </a:p>
          <a:p>
            <a:pPr lvl="0" algn="ctr" eaLnBrk="0" hangingPunct="0">
              <a:defRPr/>
            </a:pPr>
            <a:endParaRPr kumimoji="0" lang="en-US" sz="320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81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894" y="152400"/>
            <a:ext cx="9064906" cy="6858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3200" dirty="0" smtClean="0">
                <a:solidFill>
                  <a:schemeClr val="accent6"/>
                </a:solidFill>
                <a:effectLst>
                  <a:glow rad="127000">
                    <a:srgbClr val="103F53"/>
                  </a:glow>
                </a:effectLst>
                <a:latin typeface="Calibri" panose="020F0502020204030204" pitchFamily="34" charset="0"/>
              </a:rPr>
              <a:t>Predation Rates at Unmanaged Tern Colonies in 2015</a:t>
            </a:r>
          </a:p>
          <a:p>
            <a:pPr lvl="0" algn="ctr" eaLnBrk="0" hangingPunct="0">
              <a:defRPr/>
            </a:pPr>
            <a:endParaRPr kumimoji="0" lang="en-US" sz="320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1600200"/>
            <a:ext cx="3886200" cy="3886200"/>
            <a:chOff x="914400" y="1600200"/>
            <a:chExt cx="3886200" cy="3886200"/>
          </a:xfrm>
        </p:grpSpPr>
        <p:sp>
          <p:nvSpPr>
            <p:cNvPr id="5" name="Rectangle 4"/>
            <p:cNvSpPr/>
            <p:nvPr/>
          </p:nvSpPr>
          <p:spPr>
            <a:xfrm>
              <a:off x="914400" y="1600200"/>
              <a:ext cx="3886200" cy="3886200"/>
            </a:xfrm>
            <a:prstGeom prst="rect">
              <a:avLst/>
            </a:prstGeom>
            <a:ln>
              <a:solidFill>
                <a:srgbClr val="589AC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1728409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03F53"/>
                  </a:solidFill>
                </a:rPr>
                <a:t>Twinning Island (64 pairs)</a:t>
              </a:r>
              <a:endParaRPr lang="en-US" dirty="0">
                <a:solidFill>
                  <a:srgbClr val="103F53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54" y="2247896"/>
              <a:ext cx="3657607" cy="3200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7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894" y="152400"/>
            <a:ext cx="9064906" cy="6858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3200" dirty="0" smtClean="0">
                <a:solidFill>
                  <a:schemeClr val="accent6"/>
                </a:solidFill>
                <a:effectLst>
                  <a:glow rad="127000">
                    <a:srgbClr val="103F53"/>
                  </a:glow>
                </a:effectLst>
                <a:latin typeface="Calibri" panose="020F0502020204030204" pitchFamily="34" charset="0"/>
              </a:rPr>
              <a:t>Predation Rates at Unmanaged Tern Colonies in 2015</a:t>
            </a:r>
          </a:p>
          <a:p>
            <a:pPr lvl="0" algn="ctr" eaLnBrk="0" hangingPunct="0"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4400" y="1600200"/>
            <a:ext cx="5257800" cy="3886200"/>
            <a:chOff x="2514600" y="1523999"/>
            <a:chExt cx="5257800" cy="3886200"/>
          </a:xfrm>
        </p:grpSpPr>
        <p:sp>
          <p:nvSpPr>
            <p:cNvPr id="24" name="Rectangle 23"/>
            <p:cNvSpPr/>
            <p:nvPr/>
          </p:nvSpPr>
          <p:spPr>
            <a:xfrm>
              <a:off x="2514600" y="1523999"/>
              <a:ext cx="5257800" cy="3886200"/>
            </a:xfrm>
            <a:prstGeom prst="rect">
              <a:avLst/>
            </a:prstGeom>
            <a:ln>
              <a:solidFill>
                <a:srgbClr val="103F5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4600" y="1730188"/>
              <a:ext cx="5257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103F53"/>
                  </a:solidFill>
                </a:rPr>
                <a:t>Blalock Islands (677 pairs)</a:t>
              </a:r>
              <a:endParaRPr lang="en-US" dirty="0">
                <a:solidFill>
                  <a:srgbClr val="103F53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75" y="2175721"/>
            <a:ext cx="5029210" cy="32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153400" cy="9906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2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Comparison of Caspian Tern Predation Rates on Steelhead Smolts</a:t>
            </a:r>
          </a:p>
          <a:p>
            <a:pPr lvl="0" algn="ctr" eaLnBrk="0" hangingPunct="0">
              <a:defRPr/>
            </a:pPr>
            <a:endParaRPr lang="en-US" sz="28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lvl="0" algn="ctr" eaLnBrk="0" hangingPunct="0">
              <a:defRPr/>
            </a:pPr>
            <a:r>
              <a:rPr lang="en-US" sz="2800" kern="0" noProof="0" dirty="0" smtClean="0">
                <a:solidFill>
                  <a:schemeClr val="accent6"/>
                </a:solidFill>
                <a:latin typeface="Calibri" panose="020F0502020204030204" pitchFamily="34" charset="0"/>
                <a:ea typeface="+mj-ea"/>
                <a:cs typeface="+mj-cs"/>
              </a:rPr>
              <a:t>Unmanaged Tern Colonies</a:t>
            </a:r>
            <a:endParaRPr lang="en-US" sz="2800" kern="0" noProof="0" dirty="0">
              <a:solidFill>
                <a:srgbClr val="FFFF00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8692"/>
              </p:ext>
            </p:extLst>
          </p:nvPr>
        </p:nvGraphicFramePr>
        <p:xfrm>
          <a:off x="609600" y="2514600"/>
          <a:ext cx="8001000" cy="120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84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93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93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Colony 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2007-2013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2014 (Phase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I)</a:t>
                      </a: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2015 (Phase II)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300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Upper Columbia River Steelhead</a:t>
                      </a:r>
                      <a:endParaRPr lang="en-US" sz="1800" baseline="30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20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Twinning Island</a:t>
                      </a:r>
                      <a:endParaRPr lang="en-US" sz="1800" baseline="30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0.1% (&lt;0.1-0.3%)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1.1% (0.4-2.7%) 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2.6%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(1.9-4.0%)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190094"/>
              </p:ext>
            </p:extLst>
          </p:nvPr>
        </p:nvGraphicFramePr>
        <p:xfrm>
          <a:off x="604777" y="4144902"/>
          <a:ext cx="8001000" cy="878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84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93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764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300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Snake River Steelhead</a:t>
                      </a:r>
                      <a:endParaRPr lang="en-US" sz="1800" baseline="30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16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Blalock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Islands</a:t>
                      </a:r>
                      <a:endParaRPr lang="en-US" sz="1800" baseline="300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0.6% (0.5-0.7%)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0.4% (0.2-0.7%)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8.0%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(6.0-11.8%)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44357"/>
              </p:ext>
            </p:extLst>
          </p:nvPr>
        </p:nvGraphicFramePr>
        <p:xfrm>
          <a:off x="609600" y="3693737"/>
          <a:ext cx="8001000" cy="45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944"/>
                <a:gridCol w="2168495"/>
                <a:gridCol w="1944168"/>
                <a:gridCol w="1869393"/>
              </a:tblGrid>
              <a:tr h="45116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Blalock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Islands </a:t>
                      </a:r>
                      <a:endParaRPr lang="en-US" sz="1800" b="0" baseline="300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0.6% (0.4-0.8%)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0.6%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(0.3-1.2%)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8.2% (5.9-12.2%)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81000"/>
            <a:ext cx="5715000" cy="646331"/>
          </a:xfrm>
          <a:prstGeom prst="rect">
            <a:avLst/>
          </a:prstGeom>
          <a:solidFill>
            <a:srgbClr val="114157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  <a:latin typeface="Calibri" pitchFamily="34" charset="0"/>
              </a:rPr>
              <a:t>Other Avian Predator Species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47768"/>
              </p:ext>
            </p:extLst>
          </p:nvPr>
        </p:nvGraphicFramePr>
        <p:xfrm>
          <a:off x="914400" y="1143000"/>
          <a:ext cx="4572000" cy="475559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270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17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1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15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939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Colony</a:t>
                      </a:r>
                      <a:r>
                        <a:rPr lang="en-US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Sizes (number of adults)</a:t>
                      </a:r>
                      <a:endParaRPr lang="en-US" sz="16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600" b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sland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Gulls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14,475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16,558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Badger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Is.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Crescent Is.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6,404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nvil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Is.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4,454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5,915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traight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Six Is.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141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1,566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1,457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iller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2521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4,132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4,433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Badger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3,267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Lake Lenore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DCCO*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Rock Island FB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Hanford Reach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DCCO*,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GBHE*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 NA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25, 6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909307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931098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*indicates number of pairs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922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0663" y="304800"/>
            <a:ext cx="8153400" cy="713690"/>
          </a:xfrm>
          <a:prstGeom prst="rect">
            <a:avLst/>
          </a:prstGeom>
        </p:spPr>
        <p:txBody>
          <a:bodyPr/>
          <a:lstStyle/>
          <a:p>
            <a:pPr lvl="0" algn="ctr" defTabSz="407988" eaLnBrk="0" hangingPunct="0">
              <a:defRPr/>
            </a:pPr>
            <a:r>
              <a:rPr lang="en-US" sz="2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Other Avian Colony Scanning Efforts in 2015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9139"/>
              </p:ext>
            </p:extLst>
          </p:nvPr>
        </p:nvGraphicFramePr>
        <p:xfrm>
          <a:off x="771163" y="1018490"/>
          <a:ext cx="7772400" cy="4372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54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0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7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Nesting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Locations (Rkm)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B9A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Colony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B9A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MY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Smolt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Tags 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B9A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 Island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Forebay (Rkm 730)*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Lenore Island (Lenore Lake)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Hanford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 Islands 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(Rkm 582-597)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DCCO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GBHE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Island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(Rkm 549)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Badger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Island (Rkm 512)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AWPE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Anvil Island/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Blalocks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(Rkm 439)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Straight Six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Island/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Blalocks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(Rkm 439)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Miller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Rocks (Rkm 331 )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0480" y="5551818"/>
            <a:ext cx="8372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baseline="30000" dirty="0" smtClean="0"/>
              <a:t>1 </a:t>
            </a:r>
            <a:r>
              <a:rPr lang="en-US" sz="1600" i="1" dirty="0" smtClean="0"/>
              <a:t>Raw numbers of tags, with no adjustment for PIT detection or deposition probabilities 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0480" y="6089686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5"/>
                </a:solidFill>
              </a:rPr>
              <a:t>*Data courtesy of Chelan County PUD scanning efforts</a:t>
            </a:r>
            <a:endParaRPr lang="en-US" sz="1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84115"/>
              </p:ext>
            </p:extLst>
          </p:nvPr>
        </p:nvGraphicFramePr>
        <p:xfrm>
          <a:off x="242344" y="1447800"/>
          <a:ext cx="8659311" cy="121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Colony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SR Sockeye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SR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</a:rPr>
                        <a:t>Spr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/Su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Chin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UCR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</a:rPr>
                        <a:t>Spr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 Chin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SR Fall     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Chin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SR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>
                          <a:latin typeface="Calibri" panose="020F0502020204030204" pitchFamily="34" charset="0"/>
                        </a:rPr>
                        <a:t>Sthd</a:t>
                      </a:r>
                      <a:endParaRPr lang="en-US" sz="1800" b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UCR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>
                          <a:latin typeface="Calibri" panose="020F0502020204030204" pitchFamily="34" charset="0"/>
                        </a:rPr>
                        <a:t>Sthd</a:t>
                      </a:r>
                      <a:endParaRPr lang="en-US" sz="1800" b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Island</a:t>
                      </a:r>
                      <a:r>
                        <a:rPr lang="en-US" sz="1800" b="0" baseline="0" dirty="0" smtClean="0">
                          <a:latin typeface="Calibri" panose="020F0502020204030204" pitchFamily="34" charset="0"/>
                        </a:rPr>
                        <a:t> 20</a:t>
                      </a:r>
                      <a:endParaRPr lang="en-US" sz="18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0.1-3.6)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0.1-0.8)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(&lt;0.1-3.7)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(&lt;0.1-0.8)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(1.1-4.5)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7.9% 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5.3-12.0)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-838200" y="432118"/>
            <a:ext cx="9064906" cy="6858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3200" dirty="0" smtClean="0">
                <a:solidFill>
                  <a:schemeClr val="accent6"/>
                </a:solidFill>
                <a:effectLst>
                  <a:glow rad="127000">
                    <a:srgbClr val="103F53"/>
                  </a:glow>
                </a:effectLst>
                <a:latin typeface="Calibri" panose="020F0502020204030204" pitchFamily="34" charset="0"/>
              </a:rPr>
              <a:t>Predation by Gull Colonies in 2015</a:t>
            </a:r>
          </a:p>
          <a:p>
            <a:pPr lvl="0" algn="ctr" eaLnBrk="0" hangingPunct="0"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92274"/>
              </p:ext>
            </p:extLst>
          </p:nvPr>
        </p:nvGraphicFramePr>
        <p:xfrm>
          <a:off x="242338" y="4259170"/>
          <a:ext cx="8659311" cy="52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166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Miller Rock Is.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7.4% 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4.1-13.1)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(1.1-2.6)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(2.1-6.0)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2.6% 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1.4-4.6)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(6.6-14.6)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13.2% 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8.3-21.1)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6504"/>
              </p:ext>
            </p:extLst>
          </p:nvPr>
        </p:nvGraphicFramePr>
        <p:xfrm>
          <a:off x="242338" y="3717017"/>
          <a:ext cx="8659311" cy="52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166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St. Six Is.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(&lt;0.1-1.6)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(&lt;0.1-0.2)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(&lt;0.1-0.5)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(&lt;0.1-0.6)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(&lt;0.1-0.6)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0.1-2.0)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33514"/>
              </p:ext>
            </p:extLst>
          </p:nvPr>
        </p:nvGraphicFramePr>
        <p:xfrm>
          <a:off x="242339" y="3189332"/>
          <a:ext cx="8659311" cy="52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166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Anvil Is.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(0.2-3.2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(&lt;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0.1-0.3)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(0.1-1.3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(0.2-1.5)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2.4% 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1.4-4.0)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6.1% 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3.4-10.5)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24842"/>
              </p:ext>
            </p:extLst>
          </p:nvPr>
        </p:nvGraphicFramePr>
        <p:xfrm>
          <a:off x="242340" y="2667000"/>
          <a:ext cx="8659311" cy="527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166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Badger Is.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0.1-3.2)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&lt;0.1%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(&lt;0.1-3.3)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(&lt;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0.1-0.7)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1.0-4.0)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4.1% </a:t>
                      </a:r>
                      <a:endParaRPr lang="en-US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2.6-6.4)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2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490018"/>
              </p:ext>
            </p:extLst>
          </p:nvPr>
        </p:nvGraphicFramePr>
        <p:xfrm>
          <a:off x="228600" y="1451676"/>
          <a:ext cx="8686799" cy="395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76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9290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Colony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SR Sockeye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SR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</a:rPr>
                        <a:t>Spr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/Su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Chin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UCR </a:t>
                      </a:r>
                      <a:r>
                        <a:rPr lang="en-US" sz="1800" b="1" dirty="0" err="1" smtClean="0">
                          <a:latin typeface="Calibri" panose="020F0502020204030204" pitchFamily="34" charset="0"/>
                        </a:rPr>
                        <a:t>Spr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Chin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SR Fall     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Chin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SR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>
                          <a:latin typeface="Calibri" panose="020F0502020204030204" pitchFamily="34" charset="0"/>
                        </a:rPr>
                        <a:t>Sthd</a:t>
                      </a:r>
                      <a:endParaRPr lang="en-US" sz="1800" b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libri" panose="020F0502020204030204" pitchFamily="34" charset="0"/>
                        </a:rPr>
                        <a:t>UCR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>
                          <a:latin typeface="Calibri" panose="020F0502020204030204" pitchFamily="34" charset="0"/>
                        </a:rPr>
                        <a:t>Sthd</a:t>
                      </a:r>
                      <a:endParaRPr lang="en-US" sz="1800" b="1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607">
                <a:tc>
                  <a:txBody>
                    <a:bodyPr/>
                    <a:lstStyle/>
                    <a:p>
                      <a:pPr marL="0" marR="0" indent="0" algn="l" defTabSz="1828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Lenore L. Mix*</a:t>
                      </a:r>
                      <a:endParaRPr lang="en-US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654">
                <a:tc>
                  <a:txBody>
                    <a:bodyPr/>
                    <a:lstStyle/>
                    <a:p>
                      <a:pPr marL="0" marR="0" indent="0" algn="l" defTabSz="1828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Rock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Is. Mix*</a:t>
                      </a:r>
                      <a:endParaRPr lang="en-US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</a:p>
                    <a:p>
                      <a:pPr algn="ctr" defTabSz="182880"/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0.1%</a:t>
                      </a:r>
                    </a:p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(&lt;0.1-0.4%)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469">
                <a:tc>
                  <a:txBody>
                    <a:bodyPr/>
                    <a:lstStyle/>
                    <a:p>
                      <a:pPr algn="l" defTabSz="182880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Hanford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DCCO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182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82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0.4% </a:t>
                      </a:r>
                    </a:p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(&lt;0.1-1.5%)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82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82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0.2%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defTabSz="182880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(0.1-0.5%)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469">
                <a:tc>
                  <a:txBody>
                    <a:bodyPr/>
                    <a:lstStyle/>
                    <a:p>
                      <a:pPr algn="l" defTabSz="182880" fontAlgn="ctr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Hanford GBHE*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</a:p>
                    <a:p>
                      <a:pPr algn="ctr" defTabSz="182880"/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0.1% </a:t>
                      </a:r>
                    </a:p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(&lt;0.1-0.4%)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481">
                <a:tc>
                  <a:txBody>
                    <a:bodyPr/>
                    <a:lstStyle/>
                    <a:p>
                      <a:pPr marL="0" marR="0" indent="0" algn="l" defTabSz="1828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Badger Is. AWPE*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0.1%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defTabSz="182880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(&lt;0.1-0.4%)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0.1%</a:t>
                      </a:r>
                    </a:p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(&lt;0.1-0.7%)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&lt;0.1%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0.2%</a:t>
                      </a:r>
                    </a:p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(&lt;0.1-0.4%)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0.2% </a:t>
                      </a:r>
                    </a:p>
                    <a:p>
                      <a:pPr algn="ctr" defTabSz="182880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(0.1-3.0%)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481">
                <a:tc>
                  <a:txBody>
                    <a:bodyPr/>
                    <a:lstStyle/>
                    <a:p>
                      <a:pPr marL="0" marR="0" indent="0" algn="l" defTabSz="1828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Badger Is. Mix*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(&lt;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0.1-0.4)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&lt;0.1%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(&lt;0.1-0.7)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&lt;0.1%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(0.1-0.5)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0.1-0.3)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-2894" y="152400"/>
            <a:ext cx="9064906" cy="6858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3200" dirty="0" smtClean="0">
                <a:solidFill>
                  <a:schemeClr val="accent6"/>
                </a:solidFill>
                <a:effectLst>
                  <a:glow rad="127000">
                    <a:srgbClr val="103F53"/>
                  </a:glow>
                </a:effectLst>
                <a:latin typeface="Calibri" panose="020F0502020204030204" pitchFamily="34" charset="0"/>
              </a:rPr>
              <a:t>Predation by AWPE/DCCO/MIX Colonies in 2015</a:t>
            </a:r>
          </a:p>
          <a:p>
            <a:pPr lvl="0" algn="ctr" eaLnBrk="0" hangingPunct="0"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562600"/>
            <a:ext cx="8474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Minimum estimate, no correction for deposition probabilities available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640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5944"/>
            <a:ext cx="7315200" cy="461665"/>
          </a:xfrm>
          <a:prstGeom prst="rect">
            <a:avLst/>
          </a:prstGeom>
          <a:solidFill>
            <a:srgbClr val="114157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Calibri" pitchFamily="34" charset="0"/>
              </a:rPr>
              <a:t>2015 Cumulative Predation Rates on UCR Steelhead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35122"/>
              </p:ext>
            </p:extLst>
          </p:nvPr>
        </p:nvGraphicFramePr>
        <p:xfrm>
          <a:off x="990600" y="685800"/>
          <a:ext cx="4114800" cy="491528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00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3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Predation Rate  </a:t>
                      </a:r>
                      <a:r>
                        <a:rPr lang="en-US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(n=7,069)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Twinning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1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10.3% (± 1.4%)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Blalock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Islands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sland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15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Gulls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28.5% (± 3.2%)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Badger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Is.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nvil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Is.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traight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Six Is.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iller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Badger Is.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 (± 0.1%)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Badger Is.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Hanford Reach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Rock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Island FB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Lenore Lake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0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81000"/>
            <a:ext cx="9119586" cy="6096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kumimoji="0" lang="en-US" sz="3200" i="0" u="none" strike="noStrike" kern="0" cap="small" spc="0" normalizeH="0" noProof="0" dirty="0" smtClean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A</a:t>
            </a:r>
            <a:r>
              <a:rPr kumimoji="0" lang="en-US" sz="3200" i="0" u="none" strike="noStrike" kern="0" spc="0" normalizeH="0" noProof="0" dirty="0" smtClean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cknowledgements</a:t>
            </a:r>
            <a:endParaRPr kumimoji="0" lang="en-US" sz="3200" i="0" u="none" strike="noStrike" kern="0" cap="small" spc="0" normalizeH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447800"/>
            <a:ext cx="88360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252538" indent="-338138"/>
            <a:r>
              <a:rPr lang="en-US" sz="2000" b="1" dirty="0" smtClean="0">
                <a:solidFill>
                  <a:srgbClr val="FFDE75"/>
                </a:solidFill>
                <a:latin typeface="Calibri" charset="0"/>
              </a:rPr>
              <a:t>Co-authors</a:t>
            </a:r>
            <a:endParaRPr lang="en-US" sz="2000" b="1" dirty="0">
              <a:solidFill>
                <a:srgbClr val="FFDE75"/>
              </a:solidFill>
              <a:latin typeface="Calibri" charset="0"/>
            </a:endParaRPr>
          </a:p>
          <a:p>
            <a:pPr marL="1252538" indent="9525"/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Ken Collis, Dan Roby, Don </a:t>
            </a:r>
            <a:r>
              <a:rPr lang="en-US" sz="2000" dirty="0">
                <a:solidFill>
                  <a:prstClr val="white"/>
                </a:solidFill>
                <a:latin typeface="Calibri" charset="0"/>
              </a:rPr>
              <a:t>Lyons, Brad Cramer, </a:t>
            </a:r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Quinn Payton, Pete </a:t>
            </a:r>
            <a:r>
              <a:rPr lang="en-US" sz="2000" dirty="0">
                <a:solidFill>
                  <a:prstClr val="white"/>
                </a:solidFill>
                <a:latin typeface="Calibri" charset="0"/>
              </a:rPr>
              <a:t>Loschl</a:t>
            </a:r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, Tim Lawes</a:t>
            </a:r>
            <a:r>
              <a:rPr lang="en-US" sz="2000" dirty="0">
                <a:solidFill>
                  <a:prstClr val="white"/>
                </a:solidFill>
                <a:latin typeface="Calibri" charset="0"/>
              </a:rPr>
              <a:t>, Elizabeth </a:t>
            </a:r>
            <a:r>
              <a:rPr lang="en-US" sz="2000" dirty="0" err="1" smtClean="0">
                <a:solidFill>
                  <a:prstClr val="white"/>
                </a:solidFill>
                <a:latin typeface="Calibri" charset="0"/>
              </a:rPr>
              <a:t>Hanwacker</a:t>
            </a:r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, and John Mulligan </a:t>
            </a:r>
          </a:p>
          <a:p>
            <a:pPr marL="1252538" indent="-338138"/>
            <a:endParaRPr lang="en-US" sz="2000" dirty="0">
              <a:solidFill>
                <a:prstClr val="white"/>
              </a:solidFill>
              <a:latin typeface="Calibri" charset="0"/>
            </a:endParaRPr>
          </a:p>
          <a:p>
            <a:pPr marL="1252538" indent="-338138"/>
            <a:r>
              <a:rPr lang="en-US" sz="2000" b="1" dirty="0" smtClean="0">
                <a:solidFill>
                  <a:srgbClr val="FFDE75"/>
                </a:solidFill>
                <a:latin typeface="Calibri" charset="0"/>
              </a:rPr>
              <a:t>Collaborators</a:t>
            </a:r>
            <a:endParaRPr lang="en-US" sz="2000" b="1" dirty="0" smtClean="0">
              <a:solidFill>
                <a:prstClr val="black"/>
              </a:solidFill>
              <a:latin typeface="Calibri" charset="0"/>
            </a:endParaRPr>
          </a:p>
          <a:p>
            <a:pPr marL="1252538" indent="-1709738">
              <a:spcBef>
                <a:spcPts val="0"/>
              </a:spcBef>
            </a:pPr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	U.S. Bureau of Reclamation (Mike Lesky, Ann Haynes)</a:t>
            </a:r>
          </a:p>
          <a:p>
            <a:pPr marL="1252538" indent="-1709738">
              <a:spcBef>
                <a:spcPts val="0"/>
              </a:spcBef>
            </a:pPr>
            <a:r>
              <a:rPr lang="en-US" sz="2000" dirty="0">
                <a:solidFill>
                  <a:prstClr val="white"/>
                </a:solidFill>
                <a:latin typeface="Calibri" charset="0"/>
              </a:rPr>
              <a:t>	</a:t>
            </a:r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U.S. Army Corps (David Trachtenbarg) </a:t>
            </a:r>
            <a:endParaRPr lang="en-US" sz="2000" dirty="0">
              <a:solidFill>
                <a:prstClr val="white"/>
              </a:solidFill>
              <a:latin typeface="Calibri" charset="0"/>
            </a:endParaRPr>
          </a:p>
          <a:p>
            <a:pPr marL="1252538" indent="-1709738">
              <a:spcBef>
                <a:spcPts val="0"/>
              </a:spcBef>
            </a:pPr>
            <a:r>
              <a:rPr lang="en-US" sz="2000" dirty="0">
                <a:solidFill>
                  <a:prstClr val="white"/>
                </a:solidFill>
                <a:latin typeface="Calibri" charset="0"/>
              </a:rPr>
              <a:t>	Chelan County </a:t>
            </a:r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PUD (Lance Keller, Steve </a:t>
            </a:r>
            <a:r>
              <a:rPr lang="en-US" sz="2000" dirty="0" err="1" smtClean="0">
                <a:solidFill>
                  <a:prstClr val="white"/>
                </a:solidFill>
                <a:latin typeface="Calibri" charset="0"/>
              </a:rPr>
              <a:t>Hemstrom</a:t>
            </a:r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)</a:t>
            </a:r>
            <a:endParaRPr lang="en-US" sz="2000" dirty="0">
              <a:solidFill>
                <a:prstClr val="white"/>
              </a:solidFill>
              <a:latin typeface="Calibri" charset="0"/>
            </a:endParaRPr>
          </a:p>
          <a:p>
            <a:pPr marL="1252538" indent="-1709738">
              <a:spcBef>
                <a:spcPts val="0"/>
              </a:spcBef>
            </a:pPr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	U.S</a:t>
            </a:r>
            <a:r>
              <a:rPr lang="en-US" sz="2000" dirty="0">
                <a:solidFill>
                  <a:prstClr val="white"/>
                </a:solidFill>
                <a:latin typeface="Calibri" charset="0"/>
              </a:rPr>
              <a:t>. Fish &amp; Wildlife Service </a:t>
            </a:r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(Lamont Glass) </a:t>
            </a:r>
            <a:endParaRPr lang="en-US" sz="2000" dirty="0">
              <a:solidFill>
                <a:prstClr val="white"/>
              </a:solidFill>
              <a:latin typeface="Calibri" charset="0"/>
            </a:endParaRPr>
          </a:p>
          <a:p>
            <a:pPr marL="1252538" indent="-1709738"/>
            <a:r>
              <a:rPr lang="en-US" sz="2000" dirty="0">
                <a:solidFill>
                  <a:prstClr val="white"/>
                </a:solidFill>
                <a:latin typeface="Calibri" charset="0"/>
              </a:rPr>
              <a:t>	</a:t>
            </a:r>
            <a:endParaRPr lang="en-US" sz="2000" dirty="0">
              <a:solidFill>
                <a:prstClr val="black"/>
              </a:solidFill>
              <a:latin typeface="Calibri" charset="0"/>
            </a:endParaRPr>
          </a:p>
          <a:p>
            <a:pPr indent="-457200"/>
            <a:r>
              <a:rPr lang="en-US" sz="2000" dirty="0">
                <a:solidFill>
                  <a:prstClr val="black"/>
                </a:solidFill>
                <a:latin typeface="Calibri" charset="0"/>
              </a:rPr>
              <a:t>	</a:t>
            </a:r>
            <a:r>
              <a:rPr lang="en-US" sz="2000" b="1" dirty="0" smtClean="0">
                <a:solidFill>
                  <a:srgbClr val="FFDE75"/>
                </a:solidFill>
                <a:latin typeface="Calibri" charset="0"/>
              </a:rPr>
              <a:t>Funding</a:t>
            </a: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  </a:t>
            </a:r>
            <a:endParaRPr lang="en-US" sz="2000" dirty="0">
              <a:solidFill>
                <a:prstClr val="black"/>
              </a:solidFill>
              <a:latin typeface="Calibri" charset="0"/>
            </a:endParaRPr>
          </a:p>
          <a:p>
            <a:pPr marL="1255713" indent="-1712913" defTabSz="1262063"/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	</a:t>
            </a:r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Grant </a:t>
            </a:r>
            <a:r>
              <a:rPr lang="en-US" sz="2000" dirty="0">
                <a:solidFill>
                  <a:prstClr val="white"/>
                </a:solidFill>
                <a:latin typeface="Calibri" charset="0"/>
              </a:rPr>
              <a:t>County </a:t>
            </a:r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PUD (Curt </a:t>
            </a:r>
            <a:r>
              <a:rPr lang="en-US" sz="2000" dirty="0">
                <a:solidFill>
                  <a:prstClr val="white"/>
                </a:solidFill>
                <a:latin typeface="Calibri" charset="0"/>
              </a:rPr>
              <a:t>Dotson</a:t>
            </a:r>
            <a:r>
              <a:rPr lang="en-US" sz="2000" dirty="0" smtClean="0">
                <a:solidFill>
                  <a:prstClr val="white"/>
                </a:solidFill>
                <a:latin typeface="Calibri" charset="0"/>
              </a:rPr>
              <a:t>) via the Priest Rapids Coordinating    Committee </a:t>
            </a:r>
            <a:endParaRPr lang="en-US" sz="2000" dirty="0">
              <a:solidFill>
                <a:prstClr val="white"/>
              </a:solidFill>
              <a:latin typeface="Calibri" charset="0"/>
            </a:endParaRPr>
          </a:p>
          <a:p>
            <a:pPr marL="1252538" indent="-1709738"/>
            <a:r>
              <a:rPr lang="en-US" sz="2000" dirty="0">
                <a:solidFill>
                  <a:prstClr val="white"/>
                </a:solidFill>
                <a:latin typeface="Calibri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95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47749"/>
            <a:ext cx="6484234" cy="954107"/>
          </a:xfrm>
          <a:prstGeom prst="rect">
            <a:avLst/>
          </a:prstGeom>
          <a:solidFill>
            <a:srgbClr val="114157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  <a:latin typeface="Calibri" pitchFamily="34" charset="0"/>
              </a:rPr>
              <a:t>Preliminary </a:t>
            </a:r>
            <a:r>
              <a:rPr lang="en-US" sz="2800" dirty="0" smtClean="0">
                <a:solidFill>
                  <a:schemeClr val="accent6"/>
                </a:solidFill>
                <a:latin typeface="Calibri" pitchFamily="34" charset="0"/>
              </a:rPr>
              <a:t>Survival Probability </a:t>
            </a:r>
            <a:r>
              <a:rPr lang="en-US" sz="2800" dirty="0" smtClean="0">
                <a:solidFill>
                  <a:schemeClr val="accent6"/>
                </a:solidFill>
                <a:latin typeface="Calibri" pitchFamily="34" charset="0"/>
              </a:rPr>
              <a:t>Estimates </a:t>
            </a:r>
          </a:p>
          <a:p>
            <a:pPr algn="ctr"/>
            <a:r>
              <a:rPr lang="en-US" sz="2800" dirty="0" smtClean="0">
                <a:solidFill>
                  <a:schemeClr val="accent6"/>
                </a:solidFill>
                <a:latin typeface="Calibri" pitchFamily="34" charset="0"/>
              </a:rPr>
              <a:t>UCR Steelhead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77701"/>
              </p:ext>
            </p:extLst>
          </p:nvPr>
        </p:nvGraphicFramePr>
        <p:xfrm>
          <a:off x="312298" y="2126045"/>
          <a:ext cx="8686800" cy="86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602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UCR Steelhead </a:t>
                      </a:r>
                      <a:r>
                        <a:rPr lang="en-US" sz="1800" baseline="30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800" baseline="30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2008-2013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2014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(Phase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I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2015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(Phase 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Rock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Island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to McNary 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0.62 (0.02)</a:t>
                      </a:r>
                      <a:endParaRPr lang="en-US" sz="1800" b="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0.64 (</a:t>
                      </a:r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0.0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6)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latin typeface="Calibri" panose="020F0502020204030204" pitchFamily="34" charset="0"/>
                        </a:rPr>
                        <a:t>0.73 (0.08)</a:t>
                      </a:r>
                      <a:endParaRPr lang="en-US" sz="1800" b="0" baseline="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13263" y="6019800"/>
            <a:ext cx="7973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 smtClean="0">
                <a:latin typeface="Calibri" panose="020F0502020204030204" pitchFamily="34" charset="0"/>
              </a:rPr>
              <a:t>1</a:t>
            </a:r>
            <a:r>
              <a:rPr lang="en-US" sz="1600" dirty="0" smtClean="0">
                <a:latin typeface="Calibri" panose="020F0502020204030204" pitchFamily="34" charset="0"/>
              </a:rPr>
              <a:t> Based on fish PIT-tagged and released at Rock Island Dam by BRNW since 2008 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64945"/>
              </p:ext>
            </p:extLst>
          </p:nvPr>
        </p:nvGraphicFramePr>
        <p:xfrm>
          <a:off x="312298" y="2992647"/>
          <a:ext cx="8686800" cy="45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057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McNary to Bonneville</a:t>
                      </a: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0.63 (0.05)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0.67 (0.11)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0.38 (0.06)</a:t>
                      </a:r>
                      <a:endParaRPr lang="en-US" sz="1800" b="0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02269"/>
            <a:ext cx="4572000" cy="12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4572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en-US" sz="3200" dirty="0" smtClean="0">
                <a:solidFill>
                  <a:schemeClr val="accent6"/>
                </a:solidFill>
              </a:rPr>
              <a:t>Summary</a:t>
            </a:r>
            <a:endParaRPr lang="en-US" sz="3200" b="1" kern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13716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Predation </a:t>
            </a:r>
            <a:r>
              <a:rPr lang="en-US" sz="2200" dirty="0" smtClean="0">
                <a:latin typeface="Calibri" panose="020F0502020204030204" pitchFamily="34" charset="0"/>
              </a:rPr>
              <a:t>by Caspian </a:t>
            </a:r>
            <a:r>
              <a:rPr lang="en-US" sz="2200" dirty="0">
                <a:latin typeface="Calibri" panose="020F0502020204030204" pitchFamily="34" charset="0"/>
              </a:rPr>
              <a:t>terns nesting on managed </a:t>
            </a:r>
            <a:r>
              <a:rPr lang="en-US" sz="2200" dirty="0" smtClean="0">
                <a:latin typeface="Calibri" panose="020F0502020204030204" pitchFamily="34" charset="0"/>
              </a:rPr>
              <a:t>islands was greatly reduced </a:t>
            </a:r>
            <a:r>
              <a:rPr lang="en-US" sz="2200" dirty="0">
                <a:latin typeface="Calibri" panose="020F0502020204030204" pitchFamily="34" charset="0"/>
              </a:rPr>
              <a:t>(</a:t>
            </a:r>
            <a:r>
              <a:rPr lang="en-US" sz="2200" dirty="0" smtClean="0">
                <a:latin typeface="Calibri" panose="020F0502020204030204" pitchFamily="34" charset="0"/>
              </a:rPr>
              <a:t>Goose Is.) </a:t>
            </a:r>
            <a:r>
              <a:rPr lang="en-US" sz="2200" dirty="0">
                <a:latin typeface="Calibri" panose="020F0502020204030204" pitchFamily="34" charset="0"/>
              </a:rPr>
              <a:t>or </a:t>
            </a:r>
            <a:r>
              <a:rPr lang="en-US" sz="2200" dirty="0" smtClean="0">
                <a:latin typeface="Calibri" panose="020F0502020204030204" pitchFamily="34" charset="0"/>
              </a:rPr>
              <a:t>eliminated </a:t>
            </a:r>
            <a:r>
              <a:rPr lang="en-US" sz="2200" dirty="0">
                <a:latin typeface="Calibri" panose="020F0502020204030204" pitchFamily="34" charset="0"/>
              </a:rPr>
              <a:t>(</a:t>
            </a:r>
            <a:r>
              <a:rPr lang="en-US" sz="2200" dirty="0" smtClean="0">
                <a:latin typeface="Calibri" panose="020F0502020204030204" pitchFamily="34" charset="0"/>
              </a:rPr>
              <a:t>Crescent Is.) </a:t>
            </a:r>
            <a:r>
              <a:rPr lang="en-US" sz="2200" dirty="0">
                <a:latin typeface="Calibri" panose="020F0502020204030204" pitchFamily="34" charset="0"/>
              </a:rPr>
              <a:t>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Increased predation from </a:t>
            </a:r>
            <a:r>
              <a:rPr lang="en-US" sz="2200" dirty="0" smtClean="0">
                <a:latin typeface="Calibri" panose="020F0502020204030204" pitchFamily="34" charset="0"/>
              </a:rPr>
              <a:t>terns </a:t>
            </a:r>
            <a:r>
              <a:rPr lang="en-US" sz="2200" dirty="0">
                <a:latin typeface="Calibri" panose="020F0502020204030204" pitchFamily="34" charset="0"/>
              </a:rPr>
              <a:t>nesting at nearby </a:t>
            </a:r>
            <a:r>
              <a:rPr lang="en-US" sz="2200" dirty="0" smtClean="0">
                <a:latin typeface="Calibri" panose="020F0502020204030204" pitchFamily="34" charset="0"/>
              </a:rPr>
              <a:t>unmanaged tern colonies (Twinning, </a:t>
            </a:r>
            <a:r>
              <a:rPr lang="en-US" sz="2200" dirty="0" err="1" smtClean="0">
                <a:latin typeface="Calibri" panose="020F0502020204030204" pitchFamily="34" charset="0"/>
              </a:rPr>
              <a:t>Blalocks</a:t>
            </a:r>
            <a:r>
              <a:rPr lang="en-US" sz="2200" dirty="0" smtClean="0">
                <a:latin typeface="Calibri" panose="020F0502020204030204" pitchFamily="34" charset="0"/>
              </a:rPr>
              <a:t>) offset survival  benefits from managed tern colonies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Impacts of other avian colonies and species, particularly gulls, on tagged smolts in the Columbia River were substantial in 2015; some of the highest ever 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Some evidence of increased survival of PIT-tagged UCR steelhead between RIS and McNary Dam but decreased survival below McNary Dam in 2015 </a:t>
            </a:r>
          </a:p>
        </p:txBody>
      </p:sp>
    </p:spTree>
    <p:extLst>
      <p:ext uri="{BB962C8B-B14F-4D97-AF65-F5344CB8AC3E}">
        <p14:creationId xmlns:p14="http://schemas.microsoft.com/office/powerpoint/2010/main" val="161055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  <a:noFill/>
          <a:ln/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chemeClr val="accent6"/>
                </a:solidFill>
                <a:latin typeface="Calibri" pitchFamily="34" charset="0"/>
              </a:rPr>
              <a:t>www.birdresearchnw.org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990600"/>
            <a:ext cx="6054429" cy="56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93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Goose Is. photos\IMG_9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95400" y="-25400"/>
            <a:ext cx="10325100" cy="68834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-209550" y="3352800"/>
            <a:ext cx="8153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chemeClr val="accent6"/>
                </a:solidFill>
                <a:latin typeface="Calibri" pitchFamily="34" charset="0"/>
                <a:ea typeface="+mj-ea"/>
                <a:cs typeface="+mj-cs"/>
              </a:rPr>
              <a:t>Backup Slides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19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" y="365126"/>
            <a:ext cx="8406130" cy="1325563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2015 Rock Island PIT-tagging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Abundance and run-timing</a:t>
            </a:r>
            <a:endParaRPr lang="en-US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4572000" y="1955800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80670" y="1955800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4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2015 Rock Island PIT-tagging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Fish Length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447800"/>
            <a:ext cx="6905625" cy="524171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1975" y="228600"/>
            <a:ext cx="7886700" cy="1325563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2015 Rock Island Dam Steelhead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Travel Times to McNary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74" y="398165"/>
            <a:ext cx="8406130" cy="1325563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2015 Rock Island Dam Steelhead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Condition 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56768"/>
            <a:ext cx="3505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Fulton’s Condition Index </a:t>
            </a:r>
          </a:p>
          <a:p>
            <a:r>
              <a:rPr lang="en-US" sz="1600" i="1" dirty="0" smtClean="0"/>
              <a:t>K=100,000(W/L³)</a:t>
            </a:r>
            <a:endParaRPr lang="en-US" sz="1600" i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944074" y="2438400"/>
          <a:ext cx="4941408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74" y="2438400"/>
            <a:ext cx="3657600" cy="381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0" y="1756767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External Condition</a:t>
            </a:r>
          </a:p>
          <a:p>
            <a:r>
              <a:rPr lang="en-US" sz="1600" i="1" dirty="0" smtClean="0"/>
              <a:t>Photo analysis 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2470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5944"/>
            <a:ext cx="7391400" cy="461665"/>
          </a:xfrm>
          <a:prstGeom prst="rect">
            <a:avLst/>
          </a:prstGeom>
          <a:solidFill>
            <a:srgbClr val="114157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Calibri" pitchFamily="34" charset="0"/>
              </a:rPr>
              <a:t>2015 Cumulative Predation Rates on UCR Spring Chinook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62754"/>
              </p:ext>
            </p:extLst>
          </p:nvPr>
        </p:nvGraphicFramePr>
        <p:xfrm>
          <a:off x="990600" y="685800"/>
          <a:ext cx="4114800" cy="491528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00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3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Predation Rate  </a:t>
                      </a:r>
                      <a:r>
                        <a:rPr lang="en-US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(n=5,763)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Twinning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1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1.3% (± 0.3%)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Blalock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Islands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sland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15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Gulls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7.8% (± 1.5%)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Badger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Is.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nvil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Is.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traight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Six Is.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iller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Badger Is.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 (± 0.1%)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Badger Is.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0.4%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Hanford Reach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Rock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Island FB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2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Lenore Lake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15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1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2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381000"/>
            <a:ext cx="8534400" cy="713690"/>
          </a:xfrm>
          <a:prstGeom prst="rect">
            <a:avLst/>
          </a:prstGeom>
        </p:spPr>
        <p:txBody>
          <a:bodyPr/>
          <a:lstStyle/>
          <a:p>
            <a:pPr lvl="0" algn="ctr" defTabSz="407988" eaLnBrk="0" hangingPunct="0">
              <a:defRPr/>
            </a:pPr>
            <a:r>
              <a:rPr lang="en-US" sz="2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Summary of Avian Loafing/Roosting Sites                Scanning Efforts in 2015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170278"/>
              </p:ext>
            </p:extLst>
          </p:nvPr>
        </p:nvGraphicFramePr>
        <p:xfrm>
          <a:off x="1257300" y="1905000"/>
          <a:ext cx="6629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19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Loafing/Roosting Sites (Rkm)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B9A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Avian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B9A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MY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Smolts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B9A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Mud Island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Desert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(Rkm 645)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Cabin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Island (Rkm 641)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Marsh Unit 1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(Columbia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NWR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Hanford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Islands (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Rkm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582-597)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Blalock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slands (Rkm 440)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5181600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Raw numbers of tags, with no adjustment for PIT detection or deposition probabilities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416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81000"/>
            <a:ext cx="9119586" cy="6096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kumimoji="0" lang="en-US" sz="3200" i="0" u="none" strike="noStrike" kern="0" spc="0" normalizeH="0" noProof="0" dirty="0" smtClean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Objectives</a:t>
            </a:r>
            <a:endParaRPr kumimoji="0" lang="en-US" sz="3200" i="0" u="none" strike="noStrike" kern="0" spc="0" normalizeH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137" y="1124907"/>
            <a:ext cx="8187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Determine changes in predation rates on salmonid smolts by Caspian terns in relation to management activities on Goose and Crescent islands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 smtClean="0"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Determine changes in predation rates on salmonid smolts by un-managed tern colonies in the Columbia Plateau region.</a:t>
            </a:r>
          </a:p>
          <a:p>
            <a:pPr>
              <a:spcAft>
                <a:spcPts val="0"/>
              </a:spcAft>
            </a:pPr>
            <a:endParaRPr lang="en-US" sz="2400" dirty="0" smtClean="0"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Determine predation rates at other piscivorous waterbird colonies in the Columbia Plateau region. </a:t>
            </a:r>
          </a:p>
          <a:p>
            <a:pPr lvl="1"/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4800600"/>
            <a:ext cx="2688929" cy="179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00" y="4872459"/>
            <a:ext cx="2345621" cy="175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7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414" y="491708"/>
            <a:ext cx="9119586" cy="6096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Methods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551" y="1219200"/>
            <a:ext cx="81873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Same general tag collection and analytical frameworks as PIT tag predation research in the Columbia River estuary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00" dirty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Electronic tag recovery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Use of detection and deposition probabilities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Predation probabilities via Bayesian analysis </a:t>
            </a:r>
          </a:p>
          <a:p>
            <a:pPr marL="342900"/>
            <a:endParaRPr lang="en-US" sz="2400" dirty="0" smtClean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Availability of tagged fish was based on the nearest upstream dam with adequate PIT interrogations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00" dirty="0" smtClean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McNary Dam  (Columbia River)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Lower Monumental Dam (Snake River)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Rock Island Dam (middle Columbia River) </a:t>
            </a:r>
          </a:p>
          <a:p>
            <a:pPr lvl="1"/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04" y="4976473"/>
            <a:ext cx="1881527" cy="18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195" y="4859186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PIT-tagged smolts from 12 April to 11 June, 2015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7,069 steelhead (5,105 hatchery, 1,964 wild)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5,763 yearling Chinook (5,376 hatchery, 387 wild)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8153400" cy="942289"/>
          </a:xfrm>
          <a:prstGeom prst="rect">
            <a:avLst/>
          </a:prstGeom>
        </p:spPr>
        <p:txBody>
          <a:bodyPr/>
          <a:lstStyle/>
          <a:p>
            <a:pPr lvl="0" algn="ctr" defTabSz="407988" eaLnBrk="0" hangingPunct="0">
              <a:defRPr/>
            </a:pPr>
            <a:endParaRPr lang="en-US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lvl="0" algn="ctr" defTabSz="407988" eaLnBrk="0" hangingPunct="0">
              <a:defRPr/>
            </a:pPr>
            <a:r>
              <a:rPr lang="en-US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2015 Rock Island Dam PIT-tagging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924514"/>
              </p:ext>
            </p:extLst>
          </p:nvPr>
        </p:nvGraphicFramePr>
        <p:xfrm>
          <a:off x="6294120" y="2035406"/>
          <a:ext cx="2819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195" y="2987923"/>
            <a:ext cx="548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Representative </a:t>
            </a:r>
            <a:r>
              <a:rPr lang="en-US" sz="2400" dirty="0" smtClean="0">
                <a:latin typeface="Calibri" pitchFamily="34" charset="0"/>
              </a:rPr>
              <a:t>sampling scheme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Abundance and run-timing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L</a:t>
            </a:r>
            <a:r>
              <a:rPr lang="en-US" sz="2400" dirty="0" smtClean="0">
                <a:latin typeface="Calibri" pitchFamily="34" charset="0"/>
              </a:rPr>
              <a:t>ength, condition, and rear-type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69" y="1452127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 Additional tagging of ESA-listed species needed to achieve an adequate sample of fish </a:t>
            </a:r>
          </a:p>
          <a:p>
            <a:pPr marL="342900"/>
            <a:endParaRPr lang="en-US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0663" y="394498"/>
            <a:ext cx="8153400" cy="713690"/>
          </a:xfrm>
          <a:prstGeom prst="rect">
            <a:avLst/>
          </a:prstGeom>
        </p:spPr>
        <p:txBody>
          <a:bodyPr/>
          <a:lstStyle/>
          <a:p>
            <a:pPr lvl="0" algn="ctr" defTabSz="407988" eaLnBrk="0" hangingPunct="0">
              <a:defRPr/>
            </a:pPr>
            <a:r>
              <a:rPr lang="en-US" sz="2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Tern Colony Scanning Efforts in 2015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09067"/>
              </p:ext>
            </p:extLst>
          </p:nvPr>
        </p:nvGraphicFramePr>
        <p:xfrm>
          <a:off x="771163" y="2133600"/>
          <a:ext cx="7772400" cy="220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54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0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79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Nesting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Locations (Rkm)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B9A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Colony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B9A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MY</a:t>
                      </a:r>
                    </a:p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Smolt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Tags 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B9A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Twinning Island (Banks Lake)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Goose Island (Potholes Reservoir)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Crescent Island (Rkm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510)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Blalock Islands (Rkm 440)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7167" y="4572000"/>
            <a:ext cx="8372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baseline="30000" dirty="0" smtClean="0"/>
              <a:t>1 </a:t>
            </a:r>
            <a:r>
              <a:rPr lang="en-US" sz="1600" i="1" dirty="0" smtClean="0"/>
              <a:t>Raw numbers of tags, with no adjustment for PIT detection or deposition probabilities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090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763000" cy="7620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pPr lvl="0" algn="ctr" eaLnBrk="0" hangingPunct="0">
              <a:defRPr/>
            </a:pPr>
            <a:r>
              <a:rPr lang="en-US" sz="3200" dirty="0" smtClean="0">
                <a:solidFill>
                  <a:schemeClr val="accent6"/>
                </a:solidFill>
                <a:effectLst>
                  <a:glow rad="317500">
                    <a:srgbClr val="103F53">
                      <a:alpha val="40000"/>
                    </a:srgbClr>
                  </a:glow>
                </a:effectLst>
                <a:latin typeface="Calibri" panose="020F0502020204030204" pitchFamily="34" charset="0"/>
              </a:rPr>
              <a:t>Predation Rates at Managed Tern Colonies in 2015</a:t>
            </a:r>
          </a:p>
          <a:p>
            <a:pPr lvl="0" algn="ctr" eaLnBrk="0" hangingPunct="0"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67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763000" cy="7620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pPr lvl="0" algn="ctr" eaLnBrk="0" hangingPunct="0">
              <a:defRPr/>
            </a:pPr>
            <a:r>
              <a:rPr lang="en-US" sz="3200" dirty="0" smtClean="0">
                <a:solidFill>
                  <a:schemeClr val="accent6"/>
                </a:solidFill>
                <a:effectLst>
                  <a:glow rad="317500">
                    <a:srgbClr val="103F53">
                      <a:alpha val="40000"/>
                    </a:srgbClr>
                  </a:glow>
                </a:effectLst>
                <a:latin typeface="Calibri" panose="020F0502020204030204" pitchFamily="34" charset="0"/>
              </a:rPr>
              <a:t>Predation Rates at Managed Tern Colonies in 2015</a:t>
            </a:r>
          </a:p>
          <a:p>
            <a:pPr lvl="0" algn="ctr" eaLnBrk="0" hangingPunct="0"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32387" y="1219200"/>
            <a:ext cx="4301614" cy="3505200"/>
            <a:chOff x="647478" y="1447800"/>
            <a:chExt cx="3949170" cy="3886200"/>
          </a:xfrm>
        </p:grpSpPr>
        <p:grpSp>
          <p:nvGrpSpPr>
            <p:cNvPr id="10" name="Group 9"/>
            <p:cNvGrpSpPr/>
            <p:nvPr/>
          </p:nvGrpSpPr>
          <p:grpSpPr>
            <a:xfrm>
              <a:off x="647478" y="1447800"/>
              <a:ext cx="3949170" cy="3886200"/>
              <a:chOff x="1263806" y="990600"/>
              <a:chExt cx="3949170" cy="38862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295400" y="990600"/>
                <a:ext cx="3886200" cy="3886200"/>
              </a:xfrm>
              <a:prstGeom prst="rect">
                <a:avLst/>
              </a:prstGeom>
              <a:ln>
                <a:solidFill>
                  <a:srgbClr val="589AC7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5369" y="1524000"/>
                <a:ext cx="3657607" cy="3200407"/>
              </a:xfrm>
              <a:prstGeom prst="rect">
                <a:avLst/>
              </a:prstGeom>
              <a:noFill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263806" y="1118808"/>
                <a:ext cx="3949169" cy="409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103F53"/>
                    </a:solidFill>
                  </a:rPr>
                  <a:t>Goose Island (2 pairs; 39 initiated nests)</a:t>
                </a:r>
                <a:endParaRPr lang="en-US" dirty="0">
                  <a:solidFill>
                    <a:srgbClr val="103F53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28800" y="2209800"/>
              <a:ext cx="243840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i="1" dirty="0">
                  <a:solidFill>
                    <a:srgbClr val="103F53"/>
                  </a:solidFill>
                  <a:latin typeface="Calibri" panose="020F0502020204030204" pitchFamily="34" charset="0"/>
                </a:rPr>
                <a:t>*No tag recovery conducted, estimate based on the number of initiated </a:t>
              </a:r>
              <a:r>
                <a:rPr lang="en-US" sz="1300" i="1" dirty="0" smtClean="0">
                  <a:solidFill>
                    <a:srgbClr val="103F53"/>
                  </a:solidFill>
                  <a:latin typeface="Calibri" panose="020F0502020204030204" pitchFamily="34" charset="0"/>
                </a:rPr>
                <a:t>nests</a:t>
              </a:r>
              <a:endParaRPr lang="en-US" sz="12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810000" y="3810000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71800" y="3810000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133600" y="3581400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0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152400"/>
            <a:ext cx="8763000" cy="7620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/>
          <a:lstStyle/>
          <a:p>
            <a:pPr lvl="0" algn="ctr" eaLnBrk="0" hangingPunct="0">
              <a:defRPr/>
            </a:pPr>
            <a:r>
              <a:rPr lang="en-US" sz="3200" dirty="0" smtClean="0">
                <a:solidFill>
                  <a:schemeClr val="accent6"/>
                </a:solidFill>
                <a:effectLst>
                  <a:glow rad="317500">
                    <a:srgbClr val="103F53">
                      <a:alpha val="40000"/>
                    </a:srgbClr>
                  </a:glow>
                </a:effectLst>
                <a:latin typeface="Calibri" panose="020F0502020204030204" pitchFamily="34" charset="0"/>
              </a:rPr>
              <a:t>Predation Rates at Managed Tern Colonies in 2015</a:t>
            </a:r>
          </a:p>
          <a:p>
            <a:pPr lvl="0" algn="ctr" eaLnBrk="0" hangingPunct="0"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" y="1219200"/>
            <a:ext cx="5257800" cy="3886200"/>
            <a:chOff x="679072" y="1447800"/>
            <a:chExt cx="5257800" cy="3886200"/>
          </a:xfrm>
        </p:grpSpPr>
        <p:grpSp>
          <p:nvGrpSpPr>
            <p:cNvPr id="15" name="Group 14"/>
            <p:cNvGrpSpPr/>
            <p:nvPr/>
          </p:nvGrpSpPr>
          <p:grpSpPr>
            <a:xfrm>
              <a:off x="679072" y="1447800"/>
              <a:ext cx="5257800" cy="3886200"/>
              <a:chOff x="2514600" y="1523999"/>
              <a:chExt cx="5257800" cy="38862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514600" y="1523999"/>
                <a:ext cx="5257800" cy="3886200"/>
                <a:chOff x="2514600" y="1523999"/>
                <a:chExt cx="5257800" cy="38862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2514600" y="1523999"/>
                  <a:ext cx="5257800" cy="3886200"/>
                </a:xfrm>
                <a:prstGeom prst="rect">
                  <a:avLst/>
                </a:prstGeom>
                <a:ln>
                  <a:solidFill>
                    <a:srgbClr val="103F53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3190" y="2133586"/>
                  <a:ext cx="5029210" cy="320040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4" name="TextBox 13"/>
              <p:cNvSpPr txBox="1"/>
              <p:nvPr/>
            </p:nvSpPr>
            <p:spPr>
              <a:xfrm>
                <a:off x="2514600" y="1730188"/>
                <a:ext cx="52578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103F53"/>
                    </a:solidFill>
                  </a:rPr>
                  <a:t>Crescent Island (0 pairs)</a:t>
                </a:r>
                <a:endParaRPr lang="en-US" dirty="0">
                  <a:solidFill>
                    <a:srgbClr val="103F53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828800" y="22098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103F53"/>
                  </a:solidFill>
                  <a:latin typeface="Calibri" panose="020F0502020204030204" pitchFamily="34" charset="0"/>
                </a:rPr>
                <a:t>*No tag recovery conducted, estimate based on the number of initiated </a:t>
              </a:r>
              <a:r>
                <a:rPr lang="en-US" sz="1400" i="1" dirty="0" smtClean="0">
                  <a:solidFill>
                    <a:srgbClr val="103F53"/>
                  </a:solidFill>
                  <a:latin typeface="Calibri" panose="020F0502020204030204" pitchFamily="34" charset="0"/>
                </a:rPr>
                <a:t>nests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286000" y="3886200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667000" y="3886200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48000" y="3886200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29000" y="3886200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191000" y="3886200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10000" y="3886200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65272" y="3886200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953000" y="3887068"/>
              <a:ext cx="152400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40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25171</TotalTime>
  <Words>1778</Words>
  <Application>Microsoft Office PowerPoint</Application>
  <PresentationFormat>On-screen Show (4:3)</PresentationFormat>
  <Paragraphs>493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Corbel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www.birdresearchnw.org</vt:lpstr>
      <vt:lpstr>PowerPoint Presentation</vt:lpstr>
      <vt:lpstr>2015 Rock Island PIT-tagging Abundance and run-timing</vt:lpstr>
      <vt:lpstr>2015 Rock Island PIT-tagging Fish Length</vt:lpstr>
      <vt:lpstr>2015 Rock Island Dam Steelhead Travel Times to McNary</vt:lpstr>
      <vt:lpstr>2015 Rock Island Dam Steelhead Condition </vt:lpstr>
      <vt:lpstr>PowerPoint Presentation</vt:lpstr>
      <vt:lpstr>PowerPoint Presentation</vt:lpstr>
    </vt:vector>
  </TitlesOfParts>
  <Company>RTR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Allen Evans</dc:creator>
  <cp:lastModifiedBy>Allen Evans</cp:lastModifiedBy>
  <cp:revision>2299</cp:revision>
  <dcterms:created xsi:type="dcterms:W3CDTF">2008-04-15T17:31:42Z</dcterms:created>
  <dcterms:modified xsi:type="dcterms:W3CDTF">2015-11-25T19:49:42Z</dcterms:modified>
</cp:coreProperties>
</file>